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5143500" cx="9144000"/>
  <p:notesSz cx="6858000" cy="9144000"/>
  <p:embeddedFontLst>
    <p:embeddedFont>
      <p:font typeface="Nunito ExtraLight"/>
      <p:regular r:id="rId116"/>
      <p:bold r:id="rId117"/>
      <p:italic r:id="rId118"/>
      <p:boldItalic r:id="rId119"/>
    </p:embeddedFont>
    <p:embeddedFont>
      <p:font typeface="Nunito"/>
      <p:regular r:id="rId120"/>
      <p:bold r:id="rId121"/>
      <p:italic r:id="rId122"/>
      <p:boldItalic r:id="rId123"/>
    </p:embeddedFont>
    <p:embeddedFont>
      <p:font typeface="Roboto Mono"/>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28" roundtripDataSignature="AMtx7mi9ysXsOD7nHOqm4lIOhQi67kZ3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customschemas.google.com/relationships/presentationmetadata" Target="metadata"/><Relationship Id="rId127" Type="http://schemas.openxmlformats.org/officeDocument/2006/relationships/font" Target="fonts/RobotoMono-boldItalic.fntdata"/><Relationship Id="rId126" Type="http://schemas.openxmlformats.org/officeDocument/2006/relationships/font" Target="fonts/RobotoMono-italic.fntdata"/><Relationship Id="rId26" Type="http://schemas.openxmlformats.org/officeDocument/2006/relationships/slide" Target="slides/slide20.xml"/><Relationship Id="rId121" Type="http://schemas.openxmlformats.org/officeDocument/2006/relationships/font" Target="fonts/Nunito-bold.fntdata"/><Relationship Id="rId25" Type="http://schemas.openxmlformats.org/officeDocument/2006/relationships/slide" Target="slides/slide19.xml"/><Relationship Id="rId120" Type="http://schemas.openxmlformats.org/officeDocument/2006/relationships/font" Target="fonts/Nunito-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Mono-bold.fntdata"/><Relationship Id="rId29" Type="http://schemas.openxmlformats.org/officeDocument/2006/relationships/slide" Target="slides/slide23.xml"/><Relationship Id="rId124" Type="http://schemas.openxmlformats.org/officeDocument/2006/relationships/font" Target="fonts/RobotoMono-regular.fntdata"/><Relationship Id="rId123" Type="http://schemas.openxmlformats.org/officeDocument/2006/relationships/font" Target="fonts/Nunito-boldItalic.fntdata"/><Relationship Id="rId122" Type="http://schemas.openxmlformats.org/officeDocument/2006/relationships/font" Target="fonts/Nunit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NunitoExtraLight-italic.fntdata"/><Relationship Id="rId117" Type="http://schemas.openxmlformats.org/officeDocument/2006/relationships/font" Target="fonts/NunitoExtraLight-bold.fntdata"/><Relationship Id="rId116" Type="http://schemas.openxmlformats.org/officeDocument/2006/relationships/font" Target="fonts/NunitoExtraLight-regular.fntdata"/><Relationship Id="rId115" Type="http://schemas.openxmlformats.org/officeDocument/2006/relationships/slide" Target="slides/slide109.xml"/><Relationship Id="rId119" Type="http://schemas.openxmlformats.org/officeDocument/2006/relationships/font" Target="fonts/NunitoExtraLight-bold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4" name="Google Shape;87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5" name="Google Shape;89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fe4d4cd1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2dfe4d4cd1a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dfe4d4cd1a_0_5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dfe4d4cd1a_0_5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fe4d4cd1a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2dfe4d4cd1a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fe4d4cd1a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2dfe4d4cd1a_0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dfe4d4cd1a_0_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3" name="Google Shape;313;g2dfe4d4cd1a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fe4d4cd1a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9" name="Google Shape;319;g2dfe4d4cd1a_0_5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fe4d4cd1a_0_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2dfe4d4cd1a_0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fe4d4cd1a_0_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2dfe4d4cd1a_0_7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fe4d4cd1a_0_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g2dfe4d4cd1a_0_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fe4d4cd1a_0_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g2dfe4d4cd1a_0_9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fe4d4cd1a_0_5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dfe4d4cd1a_0_5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fe4d4cd1a_0_10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2dfe4d4cd1a_0_10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dfe4d4cd1a_0_1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g2dfe4d4cd1a_0_1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fe4d4cd1a_0_1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g2dfe4d4cd1a_0_1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dfe4d4cd1a_0_1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2dfe4d4cd1a_0_1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fe4d4cd1a_0_1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g2dfe4d4cd1a_0_15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dfe4d4cd1a_0_1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9" name="Google Shape;399;g2dfe4d4cd1a_0_16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fe4d4cd1a_0_17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2dfe4d4cd1a_0_17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dfe4d4cd1a_0_18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2dfe4d4cd1a_0_18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dfe4d4cd1a_0_1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2dfe4d4cd1a_0_19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fe4d4cd1a_0_20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2dfe4d4cd1a_0_20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fe4d4cd1a_0_2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g2dfe4d4cd1a_0_2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fe4d4cd1a_0_2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2dfe4d4cd1a_0_2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fe4d4cd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fe4d4cd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dfe4d4cd1a_0_2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2dfe4d4cd1a_0_2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dfe4d4cd1a_0_2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2dfe4d4cd1a_0_2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dfe4d4cd1a_0_2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g2dfe4d4cd1a_0_26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dfe4d4cd1a_0_2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g2dfe4d4cd1a_0_27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fe4d4cd1a_0_2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dfe4d4cd1a_0_2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dfe4d4cd1a_0_2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2dfe4d4cd1a_0_29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fe4d4cd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fe4d4cd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fe4d4cd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fe4d4cd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dfe4d4cd1a_0_3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g2dfe4d4cd1a_0_3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fe4d4cd1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fe4d4cd1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dfe4d4cd1a_0_3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2dfe4d4cd1a_0_3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dfe4d4cd1a_0_3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g2dfe4d4cd1a_0_3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dfe4d4cd1a_0_3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6" name="Google Shape;646;g2dfe4d4cd1a_0_34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dfe4d4cd1a_0_3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1" name="Google Shape;651;g2dfe4d4cd1a_0_3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dfe4d4cd1a_0_3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6" name="Google Shape;656;g2dfe4d4cd1a_0_3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dfe4d4cd1a_0_5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dfe4d4cd1a_0_5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dfe4d4cd1a_0_5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dfe4d4cd1a_0_5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dfe4d4cd1a_0_5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dfe4d4cd1a_0_5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dfe4d4cd1a_0_5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dfe4d4cd1a_0_5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dfe4d4cd1a_0_5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dfe4d4cd1a_0_5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fe4d4cd1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fe4d4cd1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fe4d4cd1a_0_37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g2dfe4d4cd1a_0_37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dfe4d4cd1a_0_39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2dfe4d4cd1a_0_39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dfe4d4cd1a_0_4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3" name="Google Shape;703;g2dfe4d4cd1a_0_40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dfe4d4cd1a_0_4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0" name="Google Shape;710;g2dfe4d4cd1a_0_4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dfe4d4cd1a_0_4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2dfe4d4cd1a_0_4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dfe4d4cd1a_0_4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5" name="Google Shape;725;g2dfe4d4cd1a_0_4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dfe4d4cd1a_0_4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2dfe4d4cd1a_0_4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dfe4d4cd1a_0_4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dfe4d4cd1a_0_4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dfe4d4cd1a_0_4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2dfe4d4cd1a_0_4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fe4d4cd1a_0_4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dfe4d4cd1a_0_4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fe4d4cd1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fe4d4cd1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dfe4d4cd1a_0_4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dfe4d4cd1a_0_4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dfe4d4cd1a_0_5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2" name="Google Shape;772;g2dfe4d4cd1a_0_50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fe4d4cd1a_0_5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g2dfe4d4cd1a_0_5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dfe4d4cd1a_0_5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2dfe4d4cd1a_0_5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dfe4d4cd1a_0_5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g2dfe4d4cd1a_0_5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dfe4d4cd1a_0_5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g2dfe4d4cd1a_0_55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9.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hyperlink" Target="https://www.instagram.com/cmstreambe/" TargetMode="External"/><Relationship Id="rId13" Type="http://schemas.openxmlformats.org/officeDocument/2006/relationships/image" Target="../media/image1.png"/><Relationship Id="rId12"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5.png"/><Relationship Id="rId4" Type="http://schemas.openxmlformats.org/officeDocument/2006/relationships/hyperlink" Target="https://www.linkedin.com/company/streambe/" TargetMode="External"/><Relationship Id="rId9" Type="http://schemas.openxmlformats.org/officeDocument/2006/relationships/image" Target="../media/image10.png"/><Relationship Id="rId5" Type="http://schemas.openxmlformats.org/officeDocument/2006/relationships/hyperlink" Target="https://www.facebook.com/Streambe/" TargetMode="External"/><Relationship Id="rId6" Type="http://schemas.openxmlformats.org/officeDocument/2006/relationships/image" Target="../media/image9.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hyperlink" Target="https://www.instagram.com/cmstreambe/" TargetMode="External"/><Relationship Id="rId12"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5.png"/><Relationship Id="rId4" Type="http://schemas.openxmlformats.org/officeDocument/2006/relationships/hyperlink" Target="https://www.linkedin.com/company/streambe/" TargetMode="External"/><Relationship Id="rId9" Type="http://schemas.openxmlformats.org/officeDocument/2006/relationships/image" Target="../media/image10.png"/><Relationship Id="rId5" Type="http://schemas.openxmlformats.org/officeDocument/2006/relationships/hyperlink" Target="https://www.facebook.com/Streambe/" TargetMode="External"/><Relationship Id="rId6" Type="http://schemas.openxmlformats.org/officeDocument/2006/relationships/image" Target="../media/image9.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5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 name="Google Shape;12;p51"/>
          <p:cNvGrpSpPr/>
          <p:nvPr/>
        </p:nvGrpSpPr>
        <p:grpSpPr>
          <a:xfrm>
            <a:off x="3599770" y="4739645"/>
            <a:ext cx="1965000" cy="329110"/>
            <a:chOff x="3076828" y="6119929"/>
            <a:chExt cx="2983149" cy="499636"/>
          </a:xfrm>
        </p:grpSpPr>
        <p:pic>
          <p:nvPicPr>
            <p:cNvPr id="13" name="Google Shape;13;p5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5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5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53"/>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5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5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5" name="Google Shape;85;p53"/>
          <p:cNvGrpSpPr/>
          <p:nvPr/>
        </p:nvGrpSpPr>
        <p:grpSpPr>
          <a:xfrm>
            <a:off x="3599770" y="4739645"/>
            <a:ext cx="1965000" cy="329110"/>
            <a:chOff x="3076828" y="6119929"/>
            <a:chExt cx="2983149" cy="499636"/>
          </a:xfrm>
        </p:grpSpPr>
        <p:pic>
          <p:nvPicPr>
            <p:cNvPr id="86" name="Google Shape;86;p5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5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5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54"/>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5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5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54"/>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5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5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5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54"/>
          <p:cNvGrpSpPr/>
          <p:nvPr/>
        </p:nvGrpSpPr>
        <p:grpSpPr>
          <a:xfrm>
            <a:off x="3599770" y="4739645"/>
            <a:ext cx="1965000" cy="329110"/>
            <a:chOff x="3076828" y="6119929"/>
            <a:chExt cx="2983149" cy="499636"/>
          </a:xfrm>
        </p:grpSpPr>
        <p:pic>
          <p:nvPicPr>
            <p:cNvPr id="98" name="Google Shape;98;p5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5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5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55"/>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5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5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5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06" name="Google Shape;106;p55"/>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55"/>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64"/>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6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6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13" name="Google Shape;113;p64"/>
          <p:cNvGrpSpPr/>
          <p:nvPr/>
        </p:nvGrpSpPr>
        <p:grpSpPr>
          <a:xfrm>
            <a:off x="3599770" y="4739645"/>
            <a:ext cx="1965000" cy="329110"/>
            <a:chOff x="3076828" y="6119929"/>
            <a:chExt cx="2983149" cy="499636"/>
          </a:xfrm>
        </p:grpSpPr>
        <p:pic>
          <p:nvPicPr>
            <p:cNvPr id="114" name="Google Shape;114;p6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6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6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65"/>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6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6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6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3" name="Google Shape;123;p65"/>
          <p:cNvGrpSpPr/>
          <p:nvPr/>
        </p:nvGrpSpPr>
        <p:grpSpPr>
          <a:xfrm>
            <a:off x="3599770" y="4739645"/>
            <a:ext cx="1965000" cy="329110"/>
            <a:chOff x="3076828" y="6119929"/>
            <a:chExt cx="2983149" cy="499636"/>
          </a:xfrm>
        </p:grpSpPr>
        <p:pic>
          <p:nvPicPr>
            <p:cNvPr id="124" name="Google Shape;124;p6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6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6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6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66"/>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6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6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6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6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6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35" name="Google Shape;135;p66"/>
          <p:cNvGrpSpPr/>
          <p:nvPr/>
        </p:nvGrpSpPr>
        <p:grpSpPr>
          <a:xfrm>
            <a:off x="3599770" y="4739645"/>
            <a:ext cx="1965000" cy="329110"/>
            <a:chOff x="3076828" y="6119929"/>
            <a:chExt cx="2983149" cy="499636"/>
          </a:xfrm>
        </p:grpSpPr>
        <p:pic>
          <p:nvPicPr>
            <p:cNvPr id="136" name="Google Shape;136;p6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6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6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6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6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6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6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6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6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47" name="Google Shape;147;p67"/>
          <p:cNvGrpSpPr/>
          <p:nvPr/>
        </p:nvGrpSpPr>
        <p:grpSpPr>
          <a:xfrm>
            <a:off x="3599770" y="4739645"/>
            <a:ext cx="1965000" cy="329110"/>
            <a:chOff x="3076828" y="6119929"/>
            <a:chExt cx="2983149" cy="499636"/>
          </a:xfrm>
        </p:grpSpPr>
        <p:pic>
          <p:nvPicPr>
            <p:cNvPr id="148" name="Google Shape;148;p6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6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6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6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6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5" name="Google Shape;155;p68"/>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69"/>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6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6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6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62" name="Google Shape;162;p69"/>
          <p:cNvGrpSpPr/>
          <p:nvPr/>
        </p:nvGrpSpPr>
        <p:grpSpPr>
          <a:xfrm>
            <a:off x="3599770" y="4739645"/>
            <a:ext cx="1965000" cy="329110"/>
            <a:chOff x="3076828" y="6119929"/>
            <a:chExt cx="2983149" cy="499636"/>
          </a:xfrm>
        </p:grpSpPr>
        <p:pic>
          <p:nvPicPr>
            <p:cNvPr id="163" name="Google Shape;163;p6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6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6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70"/>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7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70"/>
          <p:cNvSpPr/>
          <p:nvPr>
            <p:ph idx="2" type="pic"/>
          </p:nvPr>
        </p:nvSpPr>
        <p:spPr>
          <a:xfrm>
            <a:off x="3887391" y="740569"/>
            <a:ext cx="4629300" cy="3655200"/>
          </a:xfrm>
          <a:prstGeom prst="rect">
            <a:avLst/>
          </a:prstGeom>
          <a:noFill/>
          <a:ln>
            <a:noFill/>
          </a:ln>
        </p:spPr>
      </p:sp>
      <p:sp>
        <p:nvSpPr>
          <p:cNvPr id="170" name="Google Shape;170;p7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7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7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74" name="Google Shape;174;p70"/>
          <p:cNvGrpSpPr/>
          <p:nvPr/>
        </p:nvGrpSpPr>
        <p:grpSpPr>
          <a:xfrm>
            <a:off x="3599770" y="4739645"/>
            <a:ext cx="1965000" cy="329110"/>
            <a:chOff x="3076828" y="6119929"/>
            <a:chExt cx="2983149" cy="499636"/>
          </a:xfrm>
        </p:grpSpPr>
        <p:pic>
          <p:nvPicPr>
            <p:cNvPr id="175" name="Google Shape;175;p7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7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7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56"/>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56"/>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57"/>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57"/>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57"/>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58"/>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58"/>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58"/>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5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59"/>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59"/>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59"/>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5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60"/>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6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pic>
        <p:nvPicPr>
          <p:cNvPr id="36" name="Google Shape;36;p60"/>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61"/>
          <p:cNvGrpSpPr/>
          <p:nvPr/>
        </p:nvGrpSpPr>
        <p:grpSpPr>
          <a:xfrm>
            <a:off x="1670402" y="4712397"/>
            <a:ext cx="5803196" cy="180000"/>
            <a:chOff x="2531757" y="9424819"/>
            <a:chExt cx="11606393" cy="360000"/>
          </a:xfrm>
        </p:grpSpPr>
        <p:pic>
          <p:nvPicPr>
            <p:cNvPr id="39" name="Google Shape;39;p61">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61"/>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61">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61"/>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61">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61"/>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61"/>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61"/>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61"/>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61"/>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61"/>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61"/>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6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62"/>
          <p:cNvGrpSpPr/>
          <p:nvPr/>
        </p:nvGrpSpPr>
        <p:grpSpPr>
          <a:xfrm>
            <a:off x="1670402" y="4712397"/>
            <a:ext cx="5803196" cy="180000"/>
            <a:chOff x="2531757" y="9424819"/>
            <a:chExt cx="11606393" cy="360000"/>
          </a:xfrm>
        </p:grpSpPr>
        <p:pic>
          <p:nvPicPr>
            <p:cNvPr id="54" name="Google Shape;54;p62">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62"/>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62">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62"/>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62">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62"/>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62"/>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62"/>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62"/>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62"/>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6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6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6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6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6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1.xml"/><Relationship Id="rId12" Type="http://schemas.openxmlformats.org/officeDocument/2006/relationships/slideLayout" Target="../slideLayouts/slideLayout19.xml"/><Relationship Id="rId1" Type="http://schemas.openxmlformats.org/officeDocument/2006/relationships/image" Target="../media/image3.jpg"/><Relationship Id="rId2" Type="http://schemas.openxmlformats.org/officeDocument/2006/relationships/image" Target="../media/image8.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0"/>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52"/>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5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5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5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77" name="Google Shape;77;p52"/>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hyperlink" Target="https://wa.me/5491161331747" TargetMode="External"/><Relationship Id="rId5"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 Id="rId3" Type="http://schemas.openxmlformats.org/officeDocument/2006/relationships/image" Target="../media/image9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 Id="rId3" Type="http://schemas.openxmlformats.org/officeDocument/2006/relationships/image" Target="../media/image9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5.xml"/><Relationship Id="rId3" Type="http://schemas.openxmlformats.org/officeDocument/2006/relationships/image" Target="../media/image10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 Id="rId3" Type="http://schemas.openxmlformats.org/officeDocument/2006/relationships/image" Target="../media/image108.png"/><Relationship Id="rId4" Type="http://schemas.openxmlformats.org/officeDocument/2006/relationships/image" Target="../media/image111.png"/><Relationship Id="rId9" Type="http://schemas.openxmlformats.org/officeDocument/2006/relationships/image" Target="../media/image105.png"/><Relationship Id="rId5" Type="http://schemas.openxmlformats.org/officeDocument/2006/relationships/image" Target="../media/image103.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1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24.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hyperlink" Target="https://wa.me/5491161331747" TargetMode="External"/><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6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hyperlink" Target="https://getbootstrap.com/docs/5.2/layout/gri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hyperlink" Target="https://colorlib.com/wp/free-css3-frameworks/" TargetMode="External"/><Relationship Id="rId4" Type="http://schemas.openxmlformats.org/officeDocument/2006/relationships/hyperlink" Target="https://expo.getbootstrap.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63.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6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77.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hyperlink" Target="https://codepen.io/santiagoav-the-bashful/pen/YzPqOBL" TargetMode="Externa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91.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hyperlink" Target="https://hackerthemes.com/bootstrap-cheatsheet/"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hyperlink" Target="https://codepen.io/anon/pen/BYyGKd/" TargetMode="Externa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8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 Id="rId3" Type="http://schemas.openxmlformats.org/officeDocument/2006/relationships/image" Target="../media/image9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10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hyperlink" Target="https://getbootstrap.com/docs/5.2/forms/overview/" TargetMode="External"/><Relationship Id="rId4" Type="http://schemas.openxmlformats.org/officeDocument/2006/relationships/hyperlink" Target="https://formspree.io/"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hyperlink" Target="https://getbootstrap.com/docs/5.2/layout/grid/#grid-options" TargetMode="External"/><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37" name="Google Shape;237;p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38" name="Google Shape;238;p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39" name="Google Shape;239;p5"/>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40" name="Google Shape;240;p5"/>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sp>
        <p:nvSpPr>
          <p:cNvPr id="241" name="Google Shape;241;p5"/>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pic>
        <p:nvPicPr>
          <p:cNvPr id="242" name="Google Shape;242;p5"/>
          <p:cNvPicPr preferRelativeResize="0"/>
          <p:nvPr/>
        </p:nvPicPr>
        <p:blipFill rotWithShape="1">
          <a:blip r:embed="rId5">
            <a:alphaModFix/>
          </a:blip>
          <a:srcRect b="0" l="0" r="0" t="0"/>
          <a:stretch/>
        </p:blipFill>
        <p:spPr>
          <a:xfrm>
            <a:off x="806124" y="1508570"/>
            <a:ext cx="7766112" cy="2741913"/>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0"/>
          <p:cNvSpPr txBox="1"/>
          <p:nvPr>
            <p:ph type="ctrTitle"/>
          </p:nvPr>
        </p:nvSpPr>
        <p:spPr>
          <a:xfrm>
            <a:off x="1060622" y="304799"/>
            <a:ext cx="6858000" cy="111671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b="0" lang="es-ES"/>
              <a:t>Diseñá la versión para celular.</a:t>
            </a:r>
            <a:br>
              <a:rPr b="0" lang="es-ES"/>
            </a:br>
            <a:endParaRPr/>
          </a:p>
        </p:txBody>
      </p:sp>
      <p:sp>
        <p:nvSpPr>
          <p:cNvPr id="834" name="Google Shape;834;p40"/>
          <p:cNvSpPr txBox="1"/>
          <p:nvPr>
            <p:ph idx="1" type="subTitle"/>
          </p:nvPr>
        </p:nvSpPr>
        <p:spPr>
          <a:xfrm>
            <a:off x="1060621" y="169651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¿Qué </a:t>
            </a:r>
            <a:r>
              <a:rPr i="1" lang="es-ES"/>
              <a:t>class prefix</a:t>
            </a:r>
            <a:r>
              <a:rPr lang="es-ES"/>
              <a:t> y qué valor de unidades utilizarías para </a:t>
            </a:r>
            <a:r>
              <a:rPr i="1" lang="es-ES"/>
              <a:t>smartphones o tablets</a:t>
            </a:r>
            <a:r>
              <a:rPr lang="es-ES"/>
              <a:t>?</a:t>
            </a:r>
            <a:endParaRPr/>
          </a:p>
          <a:p>
            <a:pPr indent="-361950" lvl="0" marL="457200" rtl="0" algn="ctr">
              <a:lnSpc>
                <a:spcPct val="90000"/>
              </a:lnSpc>
              <a:spcBef>
                <a:spcPts val="800"/>
              </a:spcBef>
              <a:spcAft>
                <a:spcPts val="0"/>
              </a:spcAft>
              <a:buClr>
                <a:schemeClr val="dk1"/>
              </a:buClr>
              <a:buSzPts val="1800"/>
              <a:buNone/>
            </a:pPr>
            <a:r>
              <a:rPr lang="es-ES"/>
              <a:t>col-sm-12</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4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b="0" lang="es-ES"/>
              <a:t>Luego, diseñá la vista para la notebook.</a:t>
            </a:r>
            <a:br>
              <a:rPr b="0" lang="es-ES"/>
            </a:br>
            <a:endParaRPr/>
          </a:p>
        </p:txBody>
      </p:sp>
      <p:sp>
        <p:nvSpPr>
          <p:cNvPr id="840" name="Google Shape;840;p4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¿Cómo quedaría el </a:t>
            </a:r>
            <a:r>
              <a:rPr i="1" lang="es-ES"/>
              <a:t>class prefix</a:t>
            </a:r>
            <a:r>
              <a:rPr lang="es-ES"/>
              <a:t> y el valor de unidades para esta otra situación?</a:t>
            </a:r>
            <a:endParaRPr/>
          </a:p>
          <a:p>
            <a:pPr indent="-361950" lvl="0" marL="457200" rtl="0" algn="ctr">
              <a:lnSpc>
                <a:spcPct val="90000"/>
              </a:lnSpc>
              <a:spcBef>
                <a:spcPts val="800"/>
              </a:spcBef>
              <a:spcAft>
                <a:spcPts val="0"/>
              </a:spcAft>
              <a:buClr>
                <a:schemeClr val="dk1"/>
              </a:buClr>
              <a:buSzPts val="1800"/>
              <a:buNone/>
            </a:pPr>
            <a:r>
              <a:rPr lang="es-ES"/>
              <a:t>col-lg-4</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4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46" name="Google Shape;846;p4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47" name="Google Shape;847;p42"/>
          <p:cNvPicPr preferRelativeResize="0"/>
          <p:nvPr/>
        </p:nvPicPr>
        <p:blipFill rotWithShape="1">
          <a:blip r:embed="rId3">
            <a:alphaModFix/>
          </a:blip>
          <a:srcRect b="0" l="0" r="0" t="0"/>
          <a:stretch/>
        </p:blipFill>
        <p:spPr>
          <a:xfrm>
            <a:off x="1319213" y="895350"/>
            <a:ext cx="6505575" cy="3352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3"/>
          <p:cNvSpPr txBox="1"/>
          <p:nvPr>
            <p:ph type="ctrTitle"/>
          </p:nvPr>
        </p:nvSpPr>
        <p:spPr>
          <a:xfrm>
            <a:off x="1134763" y="510745"/>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Cards</a:t>
            </a:r>
            <a:endParaRPr/>
          </a:p>
        </p:txBody>
      </p:sp>
      <p:sp>
        <p:nvSpPr>
          <p:cNvPr id="853" name="Google Shape;853;p43"/>
          <p:cNvSpPr txBox="1"/>
          <p:nvPr>
            <p:ph idx="1" type="subTitle"/>
          </p:nvPr>
        </p:nvSpPr>
        <p:spPr>
          <a:xfrm>
            <a:off x="1027670" y="129285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La </a:t>
            </a:r>
            <a:r>
              <a:rPr i="1" lang="es-ES"/>
              <a:t>card</a:t>
            </a:r>
            <a:r>
              <a:rPr lang="es-ES"/>
              <a:t> es un componente muy útil de Bootstrap. Se trata de un contenedor que tiene una imagen y una descripción debajo.</a:t>
            </a:r>
            <a:endParaRPr/>
          </a:p>
        </p:txBody>
      </p:sp>
      <p:pic>
        <p:nvPicPr>
          <p:cNvPr id="854" name="Google Shape;854;p43"/>
          <p:cNvPicPr preferRelativeResize="0"/>
          <p:nvPr/>
        </p:nvPicPr>
        <p:blipFill rotWithShape="1">
          <a:blip r:embed="rId3">
            <a:alphaModFix/>
          </a:blip>
          <a:srcRect b="0" l="0" r="0" t="0"/>
          <a:stretch/>
        </p:blipFill>
        <p:spPr>
          <a:xfrm>
            <a:off x="3749119" y="2116896"/>
            <a:ext cx="1630190" cy="199134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4"/>
          <p:cNvSpPr txBox="1"/>
          <p:nvPr>
            <p:ph idx="1" type="subTitle"/>
          </p:nvPr>
        </p:nvSpPr>
        <p:spPr>
          <a:xfrm>
            <a:off x="1143000" y="658546"/>
            <a:ext cx="6858000" cy="1241700"/>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En la sección de componentes de Bootstrap, buscá (Ctrl+F) </a:t>
            </a:r>
            <a:r>
              <a:rPr i="1" lang="es-ES"/>
              <a:t>Cards</a:t>
            </a:r>
            <a:r>
              <a:rPr lang="es-ES"/>
              <a:t>. Allí verás diferentes ejemplos de tarjetas para que utilices la que quieras.</a:t>
            </a:r>
            <a:endParaRPr/>
          </a:p>
          <a:p>
            <a:pPr indent="-361950" lvl="0" marL="457200" rtl="0" algn="ctr">
              <a:lnSpc>
                <a:spcPct val="90000"/>
              </a:lnSpc>
              <a:spcBef>
                <a:spcPts val="800"/>
              </a:spcBef>
              <a:spcAft>
                <a:spcPts val="0"/>
              </a:spcAft>
              <a:buClr>
                <a:schemeClr val="dk1"/>
              </a:buClr>
              <a:buSzPct val="117647"/>
              <a:buNone/>
            </a:pPr>
            <a:r>
              <a:rPr lang="es-ES"/>
              <a:t>Para incorporar el código de la tarjeta a tu HTML deberás copiar el código que te da Bootstrap en tu body. En el caso de esta tarjeta, el código es este:</a:t>
            </a:r>
            <a:endParaRPr/>
          </a:p>
          <a:p>
            <a:pPr indent="-361950" lvl="0" marL="457200" rtl="0" algn="ctr">
              <a:lnSpc>
                <a:spcPct val="90000"/>
              </a:lnSpc>
              <a:spcBef>
                <a:spcPts val="800"/>
              </a:spcBef>
              <a:spcAft>
                <a:spcPts val="0"/>
              </a:spcAft>
              <a:buClr>
                <a:schemeClr val="dk1"/>
              </a:buClr>
              <a:buSzPct val="117647"/>
              <a:buNone/>
            </a:pPr>
            <a:r>
              <a:t/>
            </a:r>
            <a:endParaRPr/>
          </a:p>
        </p:txBody>
      </p:sp>
      <p:pic>
        <p:nvPicPr>
          <p:cNvPr id="860" name="Google Shape;860;p44"/>
          <p:cNvPicPr preferRelativeResize="0"/>
          <p:nvPr/>
        </p:nvPicPr>
        <p:blipFill rotWithShape="1">
          <a:blip r:embed="rId3">
            <a:alphaModFix/>
          </a:blip>
          <a:srcRect b="0" l="0" r="0" t="0"/>
          <a:stretch/>
        </p:blipFill>
        <p:spPr>
          <a:xfrm>
            <a:off x="1510485" y="1931388"/>
            <a:ext cx="6600825" cy="18573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5"/>
          <p:cNvSpPr txBox="1"/>
          <p:nvPr>
            <p:ph type="ctrTitle"/>
          </p:nvPr>
        </p:nvSpPr>
        <p:spPr>
          <a:xfrm>
            <a:off x="518984" y="288324"/>
            <a:ext cx="4151871" cy="228188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b="0" lang="es-ES" sz="2800"/>
              <a:t>Una vez hecho esto, y dándole el estilo correspondiente, te puede quedar así:</a:t>
            </a:r>
            <a:endParaRPr sz="2800"/>
          </a:p>
        </p:txBody>
      </p:sp>
      <p:pic>
        <p:nvPicPr>
          <p:cNvPr id="866" name="Google Shape;866;p45"/>
          <p:cNvPicPr preferRelativeResize="0"/>
          <p:nvPr/>
        </p:nvPicPr>
        <p:blipFill rotWithShape="1">
          <a:blip r:embed="rId3">
            <a:alphaModFix/>
          </a:blip>
          <a:srcRect b="0" l="0" r="0" t="0"/>
          <a:stretch/>
        </p:blipFill>
        <p:spPr>
          <a:xfrm>
            <a:off x="5303623" y="599045"/>
            <a:ext cx="2705100" cy="37147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Muchas gracias.</a:t>
            </a:r>
            <a:br>
              <a:rPr b="0" lang="es-ES"/>
            </a:b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47"/>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877" name="Google Shape;877;p47"/>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878" name="Google Shape;878;p47"/>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879" name="Google Shape;879;p47"/>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880" name="Google Shape;880;p47"/>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881" name="Google Shape;881;p47"/>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882" name="Google Shape;882;p47"/>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883" name="Google Shape;883;p47"/>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8"/>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889" name="Google Shape;889;p48"/>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890" name="Google Shape;890;p48"/>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891" name="Google Shape;891;p48"/>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892" name="Google Shape;892;p48"/>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6"/>
          <p:cNvSpPr txBox="1"/>
          <p:nvPr/>
        </p:nvSpPr>
        <p:spPr>
          <a:xfrm>
            <a:off x="1132662" y="2507819"/>
            <a:ext cx="6829166" cy="6370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None/>
            </a:pPr>
            <a:r>
              <a:rPr b="1" i="0" lang="es-ES" sz="3600" u="none" cap="none" strike="noStrike">
                <a:solidFill>
                  <a:srgbClr val="4089D7"/>
                </a:solidFill>
                <a:latin typeface="Nunito"/>
                <a:ea typeface="Nunito"/>
                <a:cs typeface="Nunito"/>
                <a:sym typeface="Nunito"/>
              </a:rPr>
              <a:t>GRIDS</a:t>
            </a:r>
            <a:endParaRPr b="1" i="0" sz="3600" u="none" cap="none" strike="noStrike">
              <a:solidFill>
                <a:srgbClr val="4089D7"/>
              </a:solidFill>
              <a:latin typeface="Nunito"/>
              <a:ea typeface="Nunito"/>
              <a:cs typeface="Nunito"/>
              <a:sym typeface="Nunito"/>
            </a:endParaRPr>
          </a:p>
        </p:txBody>
      </p:sp>
      <p:pic>
        <p:nvPicPr>
          <p:cNvPr id="248" name="Google Shape;248;p6"/>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49" name="Google Shape;249;p6"/>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50" name="Google Shape;250;p6"/>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id="251" name="Google Shape;251;p6"/>
          <p:cNvPicPr preferRelativeResize="0"/>
          <p:nvPr/>
        </p:nvPicPr>
        <p:blipFill rotWithShape="1">
          <a:blip r:embed="rId5">
            <a:alphaModFix/>
          </a:blip>
          <a:srcRect b="0" l="0" r="0" t="0"/>
          <a:stretch/>
        </p:blipFill>
        <p:spPr>
          <a:xfrm>
            <a:off x="4179098" y="1678668"/>
            <a:ext cx="736295" cy="7362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7"/>
          <p:cNvSpPr txBox="1"/>
          <p:nvPr>
            <p:ph type="ctrTitle"/>
          </p:nvPr>
        </p:nvSpPr>
        <p:spPr>
          <a:xfrm>
            <a:off x="838199" y="331026"/>
            <a:ext cx="7457303" cy="82227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Glosario</a:t>
            </a:r>
            <a:endParaRPr/>
          </a:p>
        </p:txBody>
      </p:sp>
      <p:pic>
        <p:nvPicPr>
          <p:cNvPr id="257" name="Google Shape;257;p7"/>
          <p:cNvPicPr preferRelativeResize="0"/>
          <p:nvPr/>
        </p:nvPicPr>
        <p:blipFill rotWithShape="1">
          <a:blip r:embed="rId3">
            <a:alphaModFix/>
          </a:blip>
          <a:srcRect b="0" l="0" r="0" t="0"/>
          <a:stretch/>
        </p:blipFill>
        <p:spPr>
          <a:xfrm>
            <a:off x="861626" y="1229296"/>
            <a:ext cx="3852479" cy="3149773"/>
          </a:xfrm>
          <a:prstGeom prst="rect">
            <a:avLst/>
          </a:prstGeom>
          <a:noFill/>
          <a:ln>
            <a:noFill/>
          </a:ln>
        </p:spPr>
      </p:pic>
      <p:pic>
        <p:nvPicPr>
          <p:cNvPr id="258" name="Google Shape;258;p7"/>
          <p:cNvPicPr preferRelativeResize="0"/>
          <p:nvPr/>
        </p:nvPicPr>
        <p:blipFill rotWithShape="1">
          <a:blip r:embed="rId4">
            <a:alphaModFix/>
          </a:blip>
          <a:srcRect b="0" l="0" r="19752" t="0"/>
          <a:stretch/>
        </p:blipFill>
        <p:spPr>
          <a:xfrm>
            <a:off x="5002429" y="1229296"/>
            <a:ext cx="3655538" cy="30290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ph type="ctrTitle"/>
          </p:nvPr>
        </p:nvSpPr>
        <p:spPr>
          <a:xfrm>
            <a:off x="1093573" y="362465"/>
            <a:ext cx="6858000" cy="89428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Glosario</a:t>
            </a:r>
            <a:endParaRPr/>
          </a:p>
        </p:txBody>
      </p:sp>
      <p:sp>
        <p:nvSpPr>
          <p:cNvPr id="264" name="Google Shape;264;p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265" name="Google Shape;265;p8"/>
          <p:cNvPicPr preferRelativeResize="0"/>
          <p:nvPr/>
        </p:nvPicPr>
        <p:blipFill rotWithShape="1">
          <a:blip r:embed="rId3">
            <a:alphaModFix/>
          </a:blip>
          <a:srcRect b="0" l="0" r="0" t="0"/>
          <a:stretch/>
        </p:blipFill>
        <p:spPr>
          <a:xfrm>
            <a:off x="66675" y="1330540"/>
            <a:ext cx="9077325" cy="319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0"/>
          <p:cNvSpPr txBox="1"/>
          <p:nvPr>
            <p:ph type="ctrTitle"/>
          </p:nvPr>
        </p:nvSpPr>
        <p:spPr>
          <a:xfrm>
            <a:off x="1134761" y="296561"/>
            <a:ext cx="6858000" cy="83662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¿Qué es Grids?</a:t>
            </a:r>
            <a:endParaRPr/>
          </a:p>
        </p:txBody>
      </p:sp>
      <p:pic>
        <p:nvPicPr>
          <p:cNvPr descr="https://lh5.googleusercontent.com/nLj34gLa5l8S-a4XwfBrOTsuyskLhHjW4Flw0aBYT-mwWihdP_Js4JK8hOm2UAcdI6vTqDybdkocJ9kKH170RgFFTvyINtI3hxYZ43nN0AnEtSQkZuj5rdPXwvzfpiApTqeTlA8UG_36BRZ3NJpMPfZ6cA=s2048" id="271" name="Google Shape;271;p10"/>
          <p:cNvPicPr preferRelativeResize="0"/>
          <p:nvPr/>
        </p:nvPicPr>
        <p:blipFill rotWithShape="1">
          <a:blip r:embed="rId3">
            <a:alphaModFix/>
          </a:blip>
          <a:srcRect b="0" l="0" r="0" t="0"/>
          <a:stretch/>
        </p:blipFill>
        <p:spPr>
          <a:xfrm>
            <a:off x="3397867" y="1309215"/>
            <a:ext cx="2280272" cy="30403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dfe4d4cd1a_0_43"/>
          <p:cNvSpPr/>
          <p:nvPr/>
        </p:nvSpPr>
        <p:spPr>
          <a:xfrm>
            <a:off x="1728788" y="235585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77" name="Google Shape;277;g2dfe4d4cd1a_0_43"/>
          <p:cNvSpPr/>
          <p:nvPr/>
        </p:nvSpPr>
        <p:spPr>
          <a:xfrm>
            <a:off x="2328333" y="577903"/>
            <a:ext cx="45720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¿Qué es Grids?</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78" name="Google Shape;278;g2dfe4d4cd1a_0_43"/>
          <p:cNvSpPr/>
          <p:nvPr/>
        </p:nvSpPr>
        <p:spPr>
          <a:xfrm>
            <a:off x="643466" y="1479368"/>
            <a:ext cx="7772400" cy="378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800" u="none" cap="none" strike="noStrike">
                <a:solidFill>
                  <a:schemeClr val="dk1"/>
                </a:solidFill>
                <a:latin typeface="Nunito"/>
                <a:ea typeface="Nunito"/>
                <a:cs typeface="Nunito"/>
                <a:sym typeface="Nunito"/>
              </a:rPr>
              <a:t>👉 CSS Grid es el sistema de maquetación más potente que hay disponible. Se trata de un sistema en 2D que permite definir filas y columnas (a diferencia de Flexbox, el cual funciona en una única dimensión). </a:t>
            </a:r>
            <a:endParaRPr/>
          </a:p>
          <a:p>
            <a:pPr indent="0" lvl="0" marL="0" marR="0" rtl="0" algn="l">
              <a:lnSpc>
                <a:spcPct val="100000"/>
              </a:lnSpc>
              <a:spcBef>
                <a:spcPts val="0"/>
              </a:spcBef>
              <a:spcAft>
                <a:spcPts val="0"/>
              </a:spcAft>
              <a:buNone/>
            </a:pPr>
            <a:br>
              <a:rPr b="0" i="0" lang="es-ES" sz="1800" u="none" cap="none" strike="noStrike">
                <a:solidFill>
                  <a:schemeClr val="dk1"/>
                </a:solidFill>
                <a:latin typeface="Nunito"/>
                <a:ea typeface="Nunito"/>
                <a:cs typeface="Nunito"/>
                <a:sym typeface="Nunito"/>
              </a:rPr>
            </a:br>
            <a:r>
              <a:rPr b="0" i="0" lang="es-ES" sz="1800" u="none" cap="none" strike="noStrike">
                <a:solidFill>
                  <a:schemeClr val="dk1"/>
                </a:solidFill>
                <a:latin typeface="Nunito"/>
                <a:ea typeface="Nunito"/>
                <a:cs typeface="Nunito"/>
                <a:sym typeface="Nunito"/>
              </a:rPr>
              <a:t>👉El grid layout permite alinear elementos en columnas y filas. Sin embargo, son posibles más diseños con CSS grid que como lo eran con las tablas. </a:t>
            </a:r>
            <a:endParaRPr/>
          </a:p>
          <a:p>
            <a:pPr indent="0" lvl="0" marL="0" marR="0" rtl="0" algn="l">
              <a:lnSpc>
                <a:spcPct val="100000"/>
              </a:lnSpc>
              <a:spcBef>
                <a:spcPts val="0"/>
              </a:spcBef>
              <a:spcAft>
                <a:spcPts val="0"/>
              </a:spcAft>
              <a:buNone/>
            </a:pPr>
            <a:br>
              <a:rPr b="0" i="0" lang="es-ES" sz="1800" u="none" cap="none" strike="noStrike">
                <a:solidFill>
                  <a:schemeClr val="dk1"/>
                </a:solidFill>
                <a:latin typeface="Nunito"/>
                <a:ea typeface="Nunito"/>
                <a:cs typeface="Nunito"/>
                <a:sym typeface="Nunito"/>
              </a:rPr>
            </a:br>
            <a:r>
              <a:rPr b="0" i="0" lang="es-ES" sz="1800" u="none" cap="none" strike="noStrike">
                <a:solidFill>
                  <a:schemeClr val="dk1"/>
                </a:solidFill>
                <a:latin typeface="Nunito"/>
                <a:ea typeface="Nunito"/>
                <a:cs typeface="Nunito"/>
                <a:sym typeface="Nunito"/>
              </a:rPr>
              <a:t>👉Por ejemplo, los elementos secundarios de un contenedor de cuadrícula podrían posicionarse de manera que se solapen y se superpongan, similar a los elementos posicionados en CSS.</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1"/>
          <p:cNvSpPr txBox="1"/>
          <p:nvPr>
            <p:ph type="ctrTitle"/>
          </p:nvPr>
        </p:nvSpPr>
        <p:spPr>
          <a:xfrm>
            <a:off x="1175951" y="420130"/>
            <a:ext cx="6858000" cy="79543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¿Qué es Grids?</a:t>
            </a:r>
            <a:endParaRPr/>
          </a:p>
        </p:txBody>
      </p:sp>
      <p:sp>
        <p:nvSpPr>
          <p:cNvPr id="284" name="Google Shape;284;p11"/>
          <p:cNvSpPr txBox="1"/>
          <p:nvPr>
            <p:ph idx="1" type="subTitle"/>
          </p:nvPr>
        </p:nvSpPr>
        <p:spPr>
          <a:xfrm>
            <a:off x="1143000" y="1598141"/>
            <a:ext cx="6858000" cy="2345088"/>
          </a:xfrm>
          <a:prstGeom prst="rect">
            <a:avLst/>
          </a:prstGeom>
          <a:noFill/>
          <a:ln>
            <a:noFill/>
          </a:ln>
        </p:spPr>
        <p:txBody>
          <a:bodyPr anchorCtr="0" anchor="t" bIns="34275" lIns="68575" spcFirstLastPara="1" rIns="68575" wrap="square" tIns="34275">
            <a:normAutofit/>
          </a:bodyPr>
          <a:lstStyle/>
          <a:p>
            <a:pPr indent="0" lvl="0" marL="95250" rtl="0" algn="l">
              <a:lnSpc>
                <a:spcPct val="90000"/>
              </a:lnSpc>
              <a:spcBef>
                <a:spcPts val="800"/>
              </a:spcBef>
              <a:spcAft>
                <a:spcPts val="0"/>
              </a:spcAft>
              <a:buSzPts val="1800"/>
              <a:buNone/>
            </a:pPr>
            <a:r>
              <a:rPr lang="es-ES"/>
              <a:t>El </a:t>
            </a:r>
            <a:r>
              <a:rPr b="1" i="1" lang="es-ES"/>
              <a:t>Grid System</a:t>
            </a:r>
            <a:r>
              <a:rPr lang="es-ES"/>
              <a:t> es una estructura de Bootstrap con una serie de líneas horizontales y verticales que se intersectan y sirven para acomodar el contenido de una página web.</a:t>
            </a:r>
            <a:endParaRPr/>
          </a:p>
          <a:p>
            <a:pPr indent="0" lvl="0" marL="95250" rtl="0" algn="l">
              <a:lnSpc>
                <a:spcPct val="90000"/>
              </a:lnSpc>
              <a:spcBef>
                <a:spcPts val="800"/>
              </a:spcBef>
              <a:spcAft>
                <a:spcPts val="0"/>
              </a:spcAft>
              <a:buSzPts val="1800"/>
              <a:buNone/>
            </a:pPr>
            <a:r>
              <a:rPr lang="es-ES"/>
              <a:t>En pocas palabras, el </a:t>
            </a:r>
            <a:r>
              <a:rPr b="1" i="1" lang="es-ES"/>
              <a:t>Grid System</a:t>
            </a:r>
            <a:r>
              <a:rPr lang="es-ES"/>
              <a:t> es una grilla, compuesta de filas y columnas, que te ayudará a armar las diferentes secciones de una página web sin tener que lidiar con las reglas de posicionamiento CSS.</a:t>
            </a:r>
            <a:br>
              <a:rPr lang="es-ES"/>
            </a:b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12"/>
          <p:cNvPicPr preferRelativeResize="0"/>
          <p:nvPr/>
        </p:nvPicPr>
        <p:blipFill rotWithShape="1">
          <a:blip r:embed="rId3">
            <a:alphaModFix/>
          </a:blip>
          <a:srcRect b="0" l="0" r="0" t="0"/>
          <a:stretch/>
        </p:blipFill>
        <p:spPr>
          <a:xfrm>
            <a:off x="2222928" y="181232"/>
            <a:ext cx="4286250" cy="3200400"/>
          </a:xfrm>
          <a:prstGeom prst="rect">
            <a:avLst/>
          </a:prstGeom>
          <a:noFill/>
          <a:ln>
            <a:noFill/>
          </a:ln>
        </p:spPr>
      </p:pic>
      <p:sp>
        <p:nvSpPr>
          <p:cNvPr id="290" name="Google Shape;290;p12"/>
          <p:cNvSpPr txBox="1"/>
          <p:nvPr>
            <p:ph idx="1" type="subTitle"/>
          </p:nvPr>
        </p:nvSpPr>
        <p:spPr>
          <a:xfrm>
            <a:off x="986482" y="3408012"/>
            <a:ext cx="6858000" cy="1682972"/>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El CSS grid se puede utilizar para lograr muchos diseños diferentes. </a:t>
            </a:r>
            <a:r>
              <a:rPr b="1" lang="es-ES"/>
              <a:t>Se destaca por dividir una página en regiones principales, o definir la relación en términos de tamaño, posición y capas, entre partes de un control.</a:t>
            </a:r>
            <a:endParaRPr/>
          </a:p>
          <a:p>
            <a:pPr indent="-361950" lvl="0" marL="457200" rtl="0" algn="ctr">
              <a:lnSpc>
                <a:spcPct val="90000"/>
              </a:lnSpc>
              <a:spcBef>
                <a:spcPts val="800"/>
              </a:spcBef>
              <a:spcAft>
                <a:spcPts val="0"/>
              </a:spcAft>
              <a:buClr>
                <a:schemeClr val="dk1"/>
              </a:buClr>
              <a:buSzPts val="1800"/>
              <a:buNone/>
            </a:pPr>
            <a:br>
              <a:rPr lang="es-ES"/>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dfe4d4cd1a_0_5623"/>
          <p:cNvSpPr txBox="1"/>
          <p:nvPr>
            <p:ph type="ctrTitle"/>
          </p:nvPr>
        </p:nvSpPr>
        <p:spPr>
          <a:xfrm>
            <a:off x="1213450" y="227823"/>
            <a:ext cx="6858000" cy="643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Terminología clave:</a:t>
            </a:r>
            <a:endParaRPr/>
          </a:p>
        </p:txBody>
      </p:sp>
      <p:sp>
        <p:nvSpPr>
          <p:cNvPr id="296" name="Google Shape;296;g2dfe4d4cd1a_0_5623"/>
          <p:cNvSpPr txBox="1"/>
          <p:nvPr>
            <p:ph idx="1" type="subTitle"/>
          </p:nvPr>
        </p:nvSpPr>
        <p:spPr>
          <a:xfrm>
            <a:off x="1143000" y="1108552"/>
            <a:ext cx="6858000" cy="40350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a:p>
            <a:pPr indent="0" lvl="0" marL="0" rtl="0" algn="ctr">
              <a:spcBef>
                <a:spcPts val="800"/>
              </a:spcBef>
              <a:spcAft>
                <a:spcPts val="0"/>
              </a:spcAft>
              <a:buNone/>
            </a:pPr>
            <a:r>
              <a:t/>
            </a:r>
            <a:endParaRPr/>
          </a:p>
          <a:p>
            <a:pPr indent="-342900" lvl="0" marL="457200" rtl="0" algn="l">
              <a:spcBef>
                <a:spcPts val="800"/>
              </a:spcBef>
              <a:spcAft>
                <a:spcPts val="0"/>
              </a:spcAft>
              <a:buSzPts val="1800"/>
              <a:buChar char="●"/>
            </a:pPr>
            <a:r>
              <a:rPr b="1" lang="es-ES" u="sng"/>
              <a:t>Grid Container: </a:t>
            </a:r>
            <a:r>
              <a:rPr lang="es-ES"/>
              <a:t>El elemento que define el grid.</a:t>
            </a:r>
            <a:endParaRPr/>
          </a:p>
          <a:p>
            <a:pPr indent="-342900" lvl="0" marL="457200" rtl="0" algn="l">
              <a:spcBef>
                <a:spcPts val="0"/>
              </a:spcBef>
              <a:spcAft>
                <a:spcPts val="0"/>
              </a:spcAft>
              <a:buSzPts val="1800"/>
              <a:buChar char="●"/>
            </a:pPr>
            <a:r>
              <a:rPr b="1" lang="es-ES" u="sng"/>
              <a:t>Grid Item:</a:t>
            </a:r>
            <a:r>
              <a:rPr lang="es-ES"/>
              <a:t> Cualquier hijo directo del grid container.</a:t>
            </a:r>
            <a:endParaRPr/>
          </a:p>
          <a:p>
            <a:pPr indent="-342900" lvl="0" marL="457200" rtl="0" algn="l">
              <a:spcBef>
                <a:spcPts val="0"/>
              </a:spcBef>
              <a:spcAft>
                <a:spcPts val="0"/>
              </a:spcAft>
              <a:buSzPts val="1800"/>
              <a:buChar char="●"/>
            </a:pPr>
            <a:r>
              <a:rPr b="1" lang="es-ES" u="sng"/>
              <a:t>Grid Line: </a:t>
            </a:r>
            <a:r>
              <a:rPr lang="es-ES"/>
              <a:t>Las líneas divisorias que conforman la estructura del grid.</a:t>
            </a:r>
            <a:endParaRPr/>
          </a:p>
          <a:p>
            <a:pPr indent="-342900" lvl="0" marL="457200" rtl="0" algn="l">
              <a:spcBef>
                <a:spcPts val="0"/>
              </a:spcBef>
              <a:spcAft>
                <a:spcPts val="0"/>
              </a:spcAft>
              <a:buSzPts val="1800"/>
              <a:buChar char="●"/>
            </a:pPr>
            <a:r>
              <a:rPr b="1" lang="es-ES" u="sng"/>
              <a:t>Grid Track: </a:t>
            </a:r>
            <a:r>
              <a:rPr lang="es-ES"/>
              <a:t>El espacio entre dos líneas adyacentes.</a:t>
            </a:r>
            <a:endParaRPr/>
          </a:p>
          <a:p>
            <a:pPr indent="-342900" lvl="0" marL="457200" rtl="0" algn="l">
              <a:spcBef>
                <a:spcPts val="0"/>
              </a:spcBef>
              <a:spcAft>
                <a:spcPts val="0"/>
              </a:spcAft>
              <a:buSzPts val="1800"/>
              <a:buChar char="●"/>
            </a:pPr>
            <a:r>
              <a:rPr b="1" lang="es-ES" u="sng"/>
              <a:t>Grid Cell:</a:t>
            </a:r>
            <a:r>
              <a:rPr lang="es-ES"/>
              <a:t> El espacio entre cuatro líneas de grid.</a:t>
            </a:r>
            <a:endParaRPr/>
          </a:p>
          <a:p>
            <a:pPr indent="-342900" lvl="0" marL="457200" rtl="0" algn="l">
              <a:spcBef>
                <a:spcPts val="0"/>
              </a:spcBef>
              <a:spcAft>
                <a:spcPts val="0"/>
              </a:spcAft>
              <a:buSzPts val="1800"/>
              <a:buChar char="●"/>
            </a:pPr>
            <a:r>
              <a:rPr b="1" lang="es-ES" u="sng"/>
              <a:t>Grid Area: </a:t>
            </a:r>
            <a:r>
              <a:rPr lang="es-ES"/>
              <a:t>Cualquier área delimitada por cuatro líneas de grid.</a:t>
            </a:r>
            <a:endParaRPr/>
          </a:p>
          <a:p>
            <a:pPr indent="0" lvl="0" marL="0" rtl="0" algn="l">
              <a:spcBef>
                <a:spcPts val="8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dfe4d4cd1a_0_162"/>
          <p:cNvSpPr/>
          <p:nvPr/>
        </p:nvSpPr>
        <p:spPr>
          <a:xfrm>
            <a:off x="2036783" y="445128"/>
            <a:ext cx="4663500" cy="7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Implementar</a:t>
            </a:r>
            <a:r>
              <a:rPr b="1" i="0" lang="es-ES" sz="1400" u="none" cap="none" strike="noStrike">
                <a:solidFill>
                  <a:srgbClr val="000000"/>
                </a:solidFill>
                <a:latin typeface="Arial"/>
                <a:ea typeface="Arial"/>
                <a:cs typeface="Arial"/>
                <a:sym typeface="Arial"/>
              </a:rPr>
              <a:t> </a:t>
            </a:r>
            <a:r>
              <a:rPr b="1" i="0" lang="es-ES" sz="4100" u="none" cap="none" strike="noStrike">
                <a:solidFill>
                  <a:srgbClr val="4089D7"/>
                </a:solidFill>
                <a:latin typeface="Nunito"/>
                <a:ea typeface="Nunito"/>
                <a:cs typeface="Nunito"/>
                <a:sym typeface="Nunito"/>
              </a:rPr>
              <a:t>Grids</a:t>
            </a:r>
            <a:endParaRPr b="1" i="0" sz="4100" u="none" cap="none" strike="noStrike">
              <a:solidFill>
                <a:srgbClr val="4089D7"/>
              </a:solidFill>
              <a:latin typeface="Nunito"/>
              <a:ea typeface="Nunito"/>
              <a:cs typeface="Nunito"/>
              <a:sym typeface="Nunito"/>
            </a:endParaRPr>
          </a:p>
        </p:txBody>
      </p:sp>
      <p:sp>
        <p:nvSpPr>
          <p:cNvPr id="302" name="Google Shape;302;g2dfe4d4cd1a_0_162"/>
          <p:cNvSpPr/>
          <p:nvPr/>
        </p:nvSpPr>
        <p:spPr>
          <a:xfrm>
            <a:off x="1151467" y="1586178"/>
            <a:ext cx="6536400" cy="235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¿Position? ¿Float? ¿Elementos de Bloque? ¿Elementos de líneas?</a:t>
            </a:r>
            <a:endParaRPr/>
          </a:p>
          <a:p>
            <a:pPr indent="0" lvl="0" marL="0" marR="0" rtl="0" algn="ctr">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¿Es suficiente crear un layout/estructuras para páginas web actuales?</a:t>
            </a:r>
            <a:endParaRPr/>
          </a:p>
          <a:p>
            <a:pPr indent="0" lvl="0" marL="0" marR="0" rtl="0" algn="ctr">
              <a:lnSpc>
                <a:spcPct val="100000"/>
              </a:lnSpc>
              <a:spcBef>
                <a:spcPts val="0"/>
              </a:spcBef>
              <a:spcAft>
                <a:spcPts val="0"/>
              </a:spcAft>
              <a:buNone/>
            </a:pPr>
            <a:br>
              <a:rPr b="0" i="0" lang="es-ES" sz="1700" u="none" cap="none" strike="noStrike">
                <a:solidFill>
                  <a:schemeClr val="dk1"/>
                </a:solidFill>
                <a:latin typeface="Nunito"/>
                <a:ea typeface="Nunito"/>
                <a:cs typeface="Nunito"/>
                <a:sym typeface="Nunito"/>
              </a:rPr>
            </a:br>
            <a:r>
              <a:rPr b="0" i="0" lang="es-ES" sz="1700" u="none" cap="none" strike="noStrike">
                <a:solidFill>
                  <a:schemeClr val="dk1"/>
                </a:solidFill>
                <a:latin typeface="Nunito"/>
                <a:ea typeface="Nunito"/>
                <a:cs typeface="Nunito"/>
                <a:sym typeface="Nunito"/>
              </a:rPr>
              <a:t>Y… ¿Flexbox?</a:t>
            </a:r>
            <a:endParaRPr/>
          </a:p>
          <a:p>
            <a:pPr indent="0" lvl="0" marL="0" marR="0" rtl="0" algn="ctr">
              <a:lnSpc>
                <a:spcPct val="100000"/>
              </a:lnSpc>
              <a:spcBef>
                <a:spcPts val="0"/>
              </a:spcBef>
              <a:spcAft>
                <a:spcPts val="0"/>
              </a:spcAft>
              <a:buNone/>
            </a:pPr>
            <a:br>
              <a:rPr b="0" i="0" lang="es-ES" sz="1700" u="none" cap="none" strike="noStrike">
                <a:solidFill>
                  <a:schemeClr val="dk1"/>
                </a:solidFill>
                <a:latin typeface="Nunito"/>
                <a:ea typeface="Nunito"/>
                <a:cs typeface="Nunito"/>
                <a:sym typeface="Nunito"/>
              </a:rPr>
            </a:br>
            <a:r>
              <a:rPr b="1" i="0" lang="es-ES" sz="1700" u="sng" cap="none" strike="noStrike">
                <a:solidFill>
                  <a:schemeClr val="dk1"/>
                </a:solidFill>
                <a:latin typeface="Nunito"/>
                <a:ea typeface="Nunito"/>
                <a:cs typeface="Nunito"/>
                <a:sym typeface="Nunito"/>
              </a:rPr>
              <a:t>¿Necesitaremos algo más potente para estructuras web?</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
          <p:cNvSpPr txBox="1"/>
          <p:nvPr>
            <p:ph type="ctrTitle"/>
          </p:nvPr>
        </p:nvSpPr>
        <p:spPr>
          <a:xfrm>
            <a:off x="1260180" y="781050"/>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Esta clase va a ser grabada!</a:t>
            </a:r>
            <a:br>
              <a:rPr b="0" lang="es-ES"/>
            </a:br>
            <a:r>
              <a:rPr b="0" lang="es-ES"/>
              <a:t> </a:t>
            </a:r>
            <a:br>
              <a:rPr lang="es-ES"/>
            </a:br>
            <a:endParaRPr/>
          </a:p>
        </p:txBody>
      </p:sp>
      <p:sp>
        <p:nvSpPr>
          <p:cNvPr id="188" name="Google Shape;188;p2"/>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pic>
        <p:nvPicPr>
          <p:cNvPr descr="Grabación de vídeo - Iconos gratis de comunicaciones" id="189" name="Google Shape;189;p2"/>
          <p:cNvPicPr preferRelativeResize="0"/>
          <p:nvPr/>
        </p:nvPicPr>
        <p:blipFill rotWithShape="1">
          <a:blip r:embed="rId3">
            <a:alphaModFix/>
          </a:blip>
          <a:srcRect b="0" l="0" r="0" t="0"/>
          <a:stretch/>
        </p:blipFill>
        <p:spPr>
          <a:xfrm>
            <a:off x="3706081" y="1516922"/>
            <a:ext cx="2299301" cy="2299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dfe4d4cd1a_0_275"/>
          <p:cNvPicPr preferRelativeResize="0"/>
          <p:nvPr/>
        </p:nvPicPr>
        <p:blipFill rotWithShape="1">
          <a:blip r:embed="rId3">
            <a:alphaModFix/>
          </a:blip>
          <a:srcRect b="0" l="0" r="0" t="0"/>
          <a:stretch/>
        </p:blipFill>
        <p:spPr>
          <a:xfrm>
            <a:off x="662516" y="1707621"/>
            <a:ext cx="2182283" cy="1636712"/>
          </a:xfrm>
          <a:prstGeom prst="rect">
            <a:avLst/>
          </a:prstGeom>
          <a:noFill/>
          <a:ln>
            <a:noFill/>
          </a:ln>
        </p:spPr>
      </p:pic>
      <p:sp>
        <p:nvSpPr>
          <p:cNvPr id="308" name="Google Shape;308;g2dfe4d4cd1a_0_275"/>
          <p:cNvSpPr/>
          <p:nvPr/>
        </p:nvSpPr>
        <p:spPr>
          <a:xfrm>
            <a:off x="2036783" y="445128"/>
            <a:ext cx="4663500" cy="7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Implementar</a:t>
            </a:r>
            <a:r>
              <a:rPr b="1" i="0" lang="es-ES" sz="1400" u="none" cap="none" strike="noStrike">
                <a:solidFill>
                  <a:srgbClr val="000000"/>
                </a:solidFill>
                <a:latin typeface="Arial"/>
                <a:ea typeface="Arial"/>
                <a:cs typeface="Arial"/>
                <a:sym typeface="Arial"/>
              </a:rPr>
              <a:t> </a:t>
            </a:r>
            <a:r>
              <a:rPr b="1" i="0" lang="es-ES" sz="4100" u="none" cap="none" strike="noStrike">
                <a:solidFill>
                  <a:srgbClr val="4089D7"/>
                </a:solidFill>
                <a:latin typeface="Nunito"/>
                <a:ea typeface="Nunito"/>
                <a:cs typeface="Nunito"/>
                <a:sym typeface="Nunito"/>
              </a:rPr>
              <a:t>Grids</a:t>
            </a:r>
            <a:endParaRPr b="1" i="0" sz="4100" u="none" cap="none" strike="noStrike">
              <a:solidFill>
                <a:srgbClr val="4089D7"/>
              </a:solidFill>
              <a:latin typeface="Nunito"/>
              <a:ea typeface="Nunito"/>
              <a:cs typeface="Nunito"/>
              <a:sym typeface="Nunito"/>
            </a:endParaRPr>
          </a:p>
        </p:txBody>
      </p:sp>
      <p:sp>
        <p:nvSpPr>
          <p:cNvPr id="309" name="Google Shape;309;g2dfe4d4cd1a_0_275"/>
          <p:cNvSpPr/>
          <p:nvPr/>
        </p:nvSpPr>
        <p:spPr>
          <a:xfrm>
            <a:off x="3259667" y="1668151"/>
            <a:ext cx="5774400" cy="209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Los complementos vistos anteriormente suelen ser insuficientes, o a veces un poco complejos para crear un layout/estructuras para páginas web actuales.</a:t>
            </a:r>
            <a:endParaRPr/>
          </a:p>
          <a:p>
            <a:pPr indent="0" lvl="0" marL="0" marR="0" rtl="0" algn="l">
              <a:lnSpc>
                <a:spcPct val="100000"/>
              </a:lnSpc>
              <a:spcBef>
                <a:spcPts val="0"/>
              </a:spcBef>
              <a:spcAft>
                <a:spcPts val="0"/>
              </a:spcAft>
              <a:buNone/>
            </a:pPr>
            <a:br>
              <a:rPr b="0" i="0" lang="es-ES" sz="1700" u="none" cap="none" strike="noStrike">
                <a:solidFill>
                  <a:schemeClr val="dk1"/>
                </a:solidFill>
                <a:latin typeface="Nunito"/>
                <a:ea typeface="Nunito"/>
                <a:cs typeface="Nunito"/>
                <a:sym typeface="Nunito"/>
              </a:rPr>
            </a:br>
            <a:r>
              <a:rPr b="0" i="0" lang="es-ES" sz="1700" u="none" cap="none" strike="noStrike">
                <a:solidFill>
                  <a:schemeClr val="dk1"/>
                </a:solidFill>
                <a:latin typeface="Nunito"/>
                <a:ea typeface="Nunito"/>
                <a:cs typeface="Nunito"/>
                <a:sym typeface="Nunito"/>
              </a:rPr>
              <a:t>Flexbox fue una gran mejora, pero está orientado a estructuras de una sola dimensión.</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10" name="Google Shape;310;g2dfe4d4cd1a_0_275"/>
          <p:cNvSpPr/>
          <p:nvPr/>
        </p:nvSpPr>
        <p:spPr>
          <a:xfrm>
            <a:off x="1354667" y="3677964"/>
            <a:ext cx="6756300" cy="8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Muchos frameworks y librerías utilizan un sistema grid, donde definen una cuadrícula determinada, y cambiando los nombres de las clases de los elementos HTML es posible trabajar muchos atributos.</a:t>
            </a:r>
            <a:endParaRPr b="0" i="0" sz="1700" u="none" cap="none" strike="noStrike">
              <a:solidFill>
                <a:schemeClr val="dk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dfe4d4cd1a_0_390"/>
          <p:cNvSpPr txBox="1"/>
          <p:nvPr>
            <p:ph type="ctrTitle"/>
          </p:nvPr>
        </p:nvSpPr>
        <p:spPr>
          <a:xfrm>
            <a:off x="1102268" y="464064"/>
            <a:ext cx="6858000" cy="77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ES"/>
            </a:br>
            <a:r>
              <a:rPr lang="es-ES"/>
              <a:t>¿Por qué Grids?</a:t>
            </a:r>
            <a:endParaRPr/>
          </a:p>
        </p:txBody>
      </p:sp>
      <p:sp>
        <p:nvSpPr>
          <p:cNvPr id="316" name="Google Shape;316;g2dfe4d4cd1a_0_390"/>
          <p:cNvSpPr txBox="1"/>
          <p:nvPr>
            <p:ph idx="1" type="subTitle"/>
          </p:nvPr>
        </p:nvSpPr>
        <p:spPr>
          <a:xfrm>
            <a:off x="1099752" y="1404526"/>
            <a:ext cx="6858000" cy="23730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b="1" lang="es-ES"/>
              <a:t>👉  Grid CSS </a:t>
            </a:r>
            <a:r>
              <a:rPr lang="es-ES"/>
              <a:t>surge de la necesidad de algo más potente, y toma las ventajas del sistema Flexbox, sumándole muchas mejoras y características que permiten crear muy rápido cuadrículas sencillas y potentes.</a:t>
            </a:r>
            <a:endParaRPr/>
          </a:p>
          <a:p>
            <a:pPr indent="-361950" lvl="0" marL="457200" rtl="0" algn="ctr">
              <a:lnSpc>
                <a:spcPct val="90000"/>
              </a:lnSpc>
              <a:spcBef>
                <a:spcPts val="800"/>
              </a:spcBef>
              <a:spcAft>
                <a:spcPts val="0"/>
              </a:spcAft>
              <a:buClr>
                <a:schemeClr val="dk1"/>
              </a:buClr>
              <a:buSzPct val="117647"/>
              <a:buNone/>
            </a:pPr>
            <a:br>
              <a:rPr lang="es-ES"/>
            </a:br>
            <a:br>
              <a:rPr lang="es-ES"/>
            </a:br>
            <a:r>
              <a:rPr b="1" lang="es-ES"/>
              <a:t>👉  Grid </a:t>
            </a:r>
            <a:r>
              <a:rPr lang="es-ES"/>
              <a:t>toma la filosofía y la base del sistema Flexbox. Esto no significa que lo reemplaza, sino que pueden convivir.</a:t>
            </a:r>
            <a:endParaRPr/>
          </a:p>
          <a:p>
            <a:pPr indent="-361950" lvl="0" marL="457200" rtl="0" algn="ctr">
              <a:lnSpc>
                <a:spcPct val="90000"/>
              </a:lnSpc>
              <a:spcBef>
                <a:spcPts val="800"/>
              </a:spcBef>
              <a:spcAft>
                <a:spcPts val="0"/>
              </a:spcAft>
              <a:buClr>
                <a:schemeClr val="dk1"/>
              </a:buClr>
              <a:buSzPct val="117647"/>
              <a:buNone/>
            </a:pPr>
            <a:br>
              <a:rPr lang="es-ES"/>
            </a:br>
            <a:br>
              <a:rPr b="1" lang="es-ES" u="sng"/>
            </a:br>
            <a:r>
              <a:rPr b="1" lang="es-ES" u="sng"/>
              <a:t>Está pensado para estructuras grandes y complejas.</a:t>
            </a:r>
            <a:br>
              <a:rPr lang="es-ES"/>
            </a:b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dfe4d4cd1a_0_503"/>
          <p:cNvSpPr/>
          <p:nvPr/>
        </p:nvSpPr>
        <p:spPr>
          <a:xfrm>
            <a:off x="1728788" y="235585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2" name="Google Shape;322;g2dfe4d4cd1a_0_503"/>
          <p:cNvPicPr preferRelativeResize="0"/>
          <p:nvPr/>
        </p:nvPicPr>
        <p:blipFill rotWithShape="1">
          <a:blip r:embed="rId3">
            <a:alphaModFix/>
          </a:blip>
          <a:srcRect b="0" l="0" r="0" t="0"/>
          <a:stretch/>
        </p:blipFill>
        <p:spPr>
          <a:xfrm>
            <a:off x="557211" y="495301"/>
            <a:ext cx="8029575" cy="396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dfe4d4cd1a_0_616"/>
          <p:cNvSpPr/>
          <p:nvPr/>
        </p:nvSpPr>
        <p:spPr>
          <a:xfrm>
            <a:off x="1204913" y="2249488"/>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8" name="Google Shape;328;g2dfe4d4cd1a_0_616"/>
          <p:cNvPicPr preferRelativeResize="0"/>
          <p:nvPr/>
        </p:nvPicPr>
        <p:blipFill rotWithShape="1">
          <a:blip r:embed="rId3">
            <a:alphaModFix/>
          </a:blip>
          <a:srcRect b="0" l="0" r="0" t="0"/>
          <a:stretch/>
        </p:blipFill>
        <p:spPr>
          <a:xfrm>
            <a:off x="619125" y="647700"/>
            <a:ext cx="7905750" cy="384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2dfe4d4cd1a_0_72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34" name="Google Shape;334;g2dfe4d4cd1a_0_729"/>
          <p:cNvPicPr preferRelativeResize="0"/>
          <p:nvPr/>
        </p:nvPicPr>
        <p:blipFill rotWithShape="1">
          <a:blip r:embed="rId3">
            <a:alphaModFix/>
          </a:blip>
          <a:srcRect b="0" l="0" r="0" t="0"/>
          <a:stretch/>
        </p:blipFill>
        <p:spPr>
          <a:xfrm>
            <a:off x="804863" y="604838"/>
            <a:ext cx="7534275" cy="3933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dfe4d4cd1a_0_842"/>
          <p:cNvSpPr txBox="1"/>
          <p:nvPr>
            <p:ph idx="1" type="subTitle"/>
          </p:nvPr>
        </p:nvSpPr>
        <p:spPr>
          <a:xfrm>
            <a:off x="1060622" y="43612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Propiedades del padre</a:t>
            </a:r>
            <a:br>
              <a:rPr lang="es-ES"/>
            </a:br>
            <a:br>
              <a:rPr lang="es-ES"/>
            </a:br>
            <a:endParaRPr/>
          </a:p>
        </p:txBody>
      </p:sp>
      <p:sp>
        <p:nvSpPr>
          <p:cNvPr id="340" name="Google Shape;340;g2dfe4d4cd1a_0_842"/>
          <p:cNvSpPr/>
          <p:nvPr/>
        </p:nvSpPr>
        <p:spPr>
          <a:xfrm>
            <a:off x="3228975" y="1843088"/>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1" name="Google Shape;341;g2dfe4d4cd1a_0_842"/>
          <p:cNvSpPr/>
          <p:nvPr/>
        </p:nvSpPr>
        <p:spPr>
          <a:xfrm>
            <a:off x="3228975" y="163830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2" name="Google Shape;342;g2dfe4d4cd1a_0_842"/>
          <p:cNvSpPr/>
          <p:nvPr/>
        </p:nvSpPr>
        <p:spPr>
          <a:xfrm>
            <a:off x="3181350" y="1801813"/>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3" name="Google Shape;343;g2dfe4d4cd1a_0_842"/>
          <p:cNvSpPr/>
          <p:nvPr/>
        </p:nvSpPr>
        <p:spPr>
          <a:xfrm>
            <a:off x="2805113" y="1801813"/>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44" name="Google Shape;344;g2dfe4d4cd1a_0_842"/>
          <p:cNvSpPr/>
          <p:nvPr/>
        </p:nvSpPr>
        <p:spPr>
          <a:xfrm>
            <a:off x="448733" y="1294477"/>
            <a:ext cx="7814700" cy="140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Activamos la cuadrícula Grid utilizando, sobre el elemento contenedor, la propiedad display con el valor grid o inline-grid. El primero de ellos permite que aquella aparezca encima/debajo del contenido exterior (en bloque), mientras que el segundo permite que la cuadrícula se vea a la izquierda/derecha (en línea) del contenido exterior.</a:t>
            </a:r>
            <a:endParaRPr b="0" i="0" sz="1700" u="none" cap="none" strike="noStrike">
              <a:solidFill>
                <a:schemeClr val="dk1"/>
              </a:solidFill>
              <a:latin typeface="Nunito"/>
              <a:ea typeface="Nunito"/>
              <a:cs typeface="Nunito"/>
              <a:sym typeface="Nunito"/>
            </a:endParaRPr>
          </a:p>
        </p:txBody>
      </p:sp>
      <p:pic>
        <p:nvPicPr>
          <p:cNvPr id="345" name="Google Shape;345;g2dfe4d4cd1a_0_842"/>
          <p:cNvPicPr preferRelativeResize="0"/>
          <p:nvPr/>
        </p:nvPicPr>
        <p:blipFill rotWithShape="1">
          <a:blip r:embed="rId3">
            <a:alphaModFix/>
          </a:blip>
          <a:srcRect b="0" l="0" r="0" t="0"/>
          <a:stretch/>
        </p:blipFill>
        <p:spPr>
          <a:xfrm>
            <a:off x="1978289" y="2759718"/>
            <a:ext cx="5229755" cy="16143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dfe4d4cd1a_0_960"/>
          <p:cNvSpPr txBox="1"/>
          <p:nvPr>
            <p:ph type="ctrTitle"/>
          </p:nvPr>
        </p:nvSpPr>
        <p:spPr>
          <a:xfrm>
            <a:off x="1098836" y="110206"/>
            <a:ext cx="6858000" cy="12918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Propiedades del padre</a:t>
            </a:r>
            <a:endParaRPr/>
          </a:p>
        </p:txBody>
      </p:sp>
      <p:sp>
        <p:nvSpPr>
          <p:cNvPr id="351" name="Google Shape;351;g2dfe4d4cd1a_0_960"/>
          <p:cNvSpPr/>
          <p:nvPr/>
        </p:nvSpPr>
        <p:spPr>
          <a:xfrm>
            <a:off x="592919" y="1656775"/>
            <a:ext cx="74082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En primer lugar, aplicas la propiedad “display: grid” al elemento padre.</a:t>
            </a:r>
            <a:endParaRPr/>
          </a:p>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Luego puedes usar lo siguiente para crear la estructura principal:</a:t>
            </a:r>
            <a:endParaRPr/>
          </a:p>
          <a:p>
            <a:pPr indent="0" lvl="0" marL="0" marR="0" rtl="0" algn="l">
              <a:lnSpc>
                <a:spcPct val="100000"/>
              </a:lnSpc>
              <a:spcBef>
                <a:spcPts val="0"/>
              </a:spcBef>
              <a:spcAft>
                <a:spcPts val="0"/>
              </a:spcAft>
              <a:buNone/>
            </a:pPr>
            <a:br>
              <a:rPr b="0" i="0" lang="es-ES" sz="1800" u="none" cap="none" strike="noStrike">
                <a:solidFill>
                  <a:srgbClr val="000000"/>
                </a:solidFill>
                <a:latin typeface="Arial"/>
                <a:ea typeface="Arial"/>
                <a:cs typeface="Arial"/>
                <a:sym typeface="Arial"/>
              </a:rPr>
            </a:br>
            <a:endParaRPr b="0" i="0" sz="1700" u="none" cap="none" strike="noStrike">
              <a:solidFill>
                <a:schemeClr val="dk1"/>
              </a:solidFill>
              <a:latin typeface="Nunito"/>
              <a:ea typeface="Nunito"/>
              <a:cs typeface="Nunito"/>
              <a:sym typeface="Nunito"/>
            </a:endParaRPr>
          </a:p>
        </p:txBody>
      </p:sp>
      <p:pic>
        <p:nvPicPr>
          <p:cNvPr id="352" name="Google Shape;352;g2dfe4d4cd1a_0_960"/>
          <p:cNvPicPr preferRelativeResize="0"/>
          <p:nvPr/>
        </p:nvPicPr>
        <p:blipFill rotWithShape="1">
          <a:blip r:embed="rId3">
            <a:alphaModFix/>
          </a:blip>
          <a:srcRect b="0" l="0" r="0" t="0"/>
          <a:stretch/>
        </p:blipFill>
        <p:spPr>
          <a:xfrm>
            <a:off x="1227919" y="2378965"/>
            <a:ext cx="6643233" cy="20575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dfe4d4cd1a_0_563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358" name="Google Shape;358;g2dfe4d4cd1a_0_563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59" name="Google Shape;359;g2dfe4d4cd1a_0_5630"/>
          <p:cNvPicPr preferRelativeResize="0"/>
          <p:nvPr/>
        </p:nvPicPr>
        <p:blipFill>
          <a:blip r:embed="rId3">
            <a:alphaModFix/>
          </a:blip>
          <a:stretch>
            <a:fillRect/>
          </a:stretch>
        </p:blipFill>
        <p:spPr>
          <a:xfrm>
            <a:off x="293325" y="279104"/>
            <a:ext cx="3295650" cy="876300"/>
          </a:xfrm>
          <a:prstGeom prst="rect">
            <a:avLst/>
          </a:prstGeom>
          <a:noFill/>
          <a:ln>
            <a:noFill/>
          </a:ln>
        </p:spPr>
      </p:pic>
      <p:pic>
        <p:nvPicPr>
          <p:cNvPr id="360" name="Google Shape;360;g2dfe4d4cd1a_0_5630"/>
          <p:cNvPicPr preferRelativeResize="0"/>
          <p:nvPr/>
        </p:nvPicPr>
        <p:blipFill>
          <a:blip r:embed="rId4">
            <a:alphaModFix/>
          </a:blip>
          <a:stretch>
            <a:fillRect/>
          </a:stretch>
        </p:blipFill>
        <p:spPr>
          <a:xfrm>
            <a:off x="3146900" y="1243635"/>
            <a:ext cx="5276500" cy="1369650"/>
          </a:xfrm>
          <a:prstGeom prst="rect">
            <a:avLst/>
          </a:prstGeom>
          <a:noFill/>
          <a:ln>
            <a:noFill/>
          </a:ln>
        </p:spPr>
      </p:pic>
      <p:pic>
        <p:nvPicPr>
          <p:cNvPr id="361" name="Google Shape;361;g2dfe4d4cd1a_0_5630"/>
          <p:cNvPicPr preferRelativeResize="0"/>
          <p:nvPr/>
        </p:nvPicPr>
        <p:blipFill>
          <a:blip r:embed="rId5">
            <a:alphaModFix/>
          </a:blip>
          <a:stretch>
            <a:fillRect/>
          </a:stretch>
        </p:blipFill>
        <p:spPr>
          <a:xfrm>
            <a:off x="293313" y="2868663"/>
            <a:ext cx="4162425" cy="1495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dfe4d4cd1a_0_1074"/>
          <p:cNvSpPr txBox="1"/>
          <p:nvPr>
            <p:ph type="ctrTitle"/>
          </p:nvPr>
        </p:nvSpPr>
        <p:spPr>
          <a:xfrm>
            <a:off x="1093573" y="141555"/>
            <a:ext cx="6858000" cy="1382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El objetivo</a:t>
            </a:r>
            <a:br>
              <a:rPr b="0" lang="es-ES"/>
            </a:br>
            <a:endParaRPr/>
          </a:p>
        </p:txBody>
      </p:sp>
      <p:sp>
        <p:nvSpPr>
          <p:cNvPr id="367" name="Google Shape;367;g2dfe4d4cd1a_0_1074"/>
          <p:cNvSpPr txBox="1"/>
          <p:nvPr>
            <p:ph idx="1" type="subTitle"/>
          </p:nvPr>
        </p:nvSpPr>
        <p:spPr>
          <a:xfrm>
            <a:off x="1168400" y="1073665"/>
            <a:ext cx="6858000" cy="9075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Este tipo de estructura no es posible con Flexbox, por eso podemos pensar en usar Grid.</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368" name="Google Shape;368;g2dfe4d4cd1a_0_1074"/>
          <p:cNvPicPr preferRelativeResize="0"/>
          <p:nvPr/>
        </p:nvPicPr>
        <p:blipFill rotWithShape="1">
          <a:blip r:embed="rId3">
            <a:alphaModFix/>
          </a:blip>
          <a:srcRect b="0" l="0" r="0" t="0"/>
          <a:stretch/>
        </p:blipFill>
        <p:spPr>
          <a:xfrm>
            <a:off x="3049589" y="1889652"/>
            <a:ext cx="3292672" cy="250930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dfe4d4cd1a_0_1188"/>
          <p:cNvSpPr/>
          <p:nvPr/>
        </p:nvSpPr>
        <p:spPr>
          <a:xfrm>
            <a:off x="1227666" y="255085"/>
            <a:ext cx="7391400" cy="7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Filas y columnas explícitas</a:t>
            </a:r>
            <a:endParaRPr b="1" i="0" sz="4100" u="none" cap="none" strike="noStrike">
              <a:solidFill>
                <a:srgbClr val="4089D7"/>
              </a:solidFill>
              <a:latin typeface="Nunito"/>
              <a:ea typeface="Nunito"/>
              <a:cs typeface="Nunito"/>
              <a:sym typeface="Nunito"/>
            </a:endParaRPr>
          </a:p>
        </p:txBody>
      </p:sp>
      <p:sp>
        <p:nvSpPr>
          <p:cNvPr id="374" name="Google Shape;374;g2dfe4d4cd1a_0_1188"/>
          <p:cNvSpPr/>
          <p:nvPr/>
        </p:nvSpPr>
        <p:spPr>
          <a:xfrm>
            <a:off x="872067" y="1194885"/>
            <a:ext cx="7196700" cy="113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Es posible crear cuadrículas con un tamaño definido. Para ello, sólo tienes que usar las propiedades CSS grid-template-columns y grid-template-rows, las cuales sirven para indicar las dimensiones de cada celda de la cuadrícula, diferenciando entre columnas y filas. </a:t>
            </a:r>
            <a:endParaRPr b="0" i="0" sz="1700" u="none" cap="none" strike="noStrike">
              <a:solidFill>
                <a:schemeClr val="dk1"/>
              </a:solidFill>
              <a:latin typeface="Nunito"/>
              <a:ea typeface="Nunito"/>
              <a:cs typeface="Nunito"/>
              <a:sym typeface="Nunito"/>
            </a:endParaRPr>
          </a:p>
        </p:txBody>
      </p:sp>
      <p:pic>
        <p:nvPicPr>
          <p:cNvPr id="375" name="Google Shape;375;g2dfe4d4cd1a_0_1188"/>
          <p:cNvPicPr preferRelativeResize="0"/>
          <p:nvPr/>
        </p:nvPicPr>
        <p:blipFill rotWithShape="1">
          <a:blip r:embed="rId3">
            <a:alphaModFix/>
          </a:blip>
          <a:srcRect b="0" l="0" r="0" t="0"/>
          <a:stretch/>
        </p:blipFill>
        <p:spPr>
          <a:xfrm>
            <a:off x="872067" y="2420937"/>
            <a:ext cx="7258050" cy="2028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
          <p:cNvSpPr txBox="1"/>
          <p:nvPr>
            <p:ph type="ctrTitle"/>
          </p:nvPr>
        </p:nvSpPr>
        <p:spPr>
          <a:xfrm>
            <a:off x="978243" y="321276"/>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SIEMPRE CON RESPETO!</a:t>
            </a:r>
            <a:endParaRPr/>
          </a:p>
        </p:txBody>
      </p:sp>
      <p:pic>
        <p:nvPicPr>
          <p:cNvPr descr="hay tabla | Los simpson frases, Memes, Dragones" id="195" name="Google Shape;195;p3"/>
          <p:cNvPicPr preferRelativeResize="0"/>
          <p:nvPr/>
        </p:nvPicPr>
        <p:blipFill rotWithShape="1">
          <a:blip r:embed="rId3">
            <a:alphaModFix/>
          </a:blip>
          <a:srcRect b="0" l="0" r="0" t="0"/>
          <a:stretch/>
        </p:blipFill>
        <p:spPr>
          <a:xfrm>
            <a:off x="2894826" y="1428964"/>
            <a:ext cx="3336667" cy="29288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dfe4d4cd1a_0_1302"/>
          <p:cNvSpPr txBox="1"/>
          <p:nvPr>
            <p:ph type="ctrTitle"/>
          </p:nvPr>
        </p:nvSpPr>
        <p:spPr>
          <a:xfrm>
            <a:off x="1126524" y="378940"/>
            <a:ext cx="6858000" cy="9189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Filas y columnas explícitas</a:t>
            </a:r>
            <a:endParaRPr/>
          </a:p>
        </p:txBody>
      </p:sp>
      <p:sp>
        <p:nvSpPr>
          <p:cNvPr id="381" name="Google Shape;381;g2dfe4d4cd1a_0_1302"/>
          <p:cNvSpPr txBox="1"/>
          <p:nvPr>
            <p:ph idx="1" type="subTitle"/>
          </p:nvPr>
        </p:nvSpPr>
        <p:spPr>
          <a:xfrm>
            <a:off x="355600" y="1499287"/>
            <a:ext cx="7645500" cy="14472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Veamos la forma más simple de crear una grilla, especificando cuántas columnas y filas queremos. </a:t>
            </a:r>
            <a:br>
              <a:rPr lang="es-ES"/>
            </a:br>
            <a:endParaRPr/>
          </a:p>
        </p:txBody>
      </p:sp>
      <p:pic>
        <p:nvPicPr>
          <p:cNvPr id="382" name="Google Shape;382;g2dfe4d4cd1a_0_1302"/>
          <p:cNvPicPr preferRelativeResize="0"/>
          <p:nvPr/>
        </p:nvPicPr>
        <p:blipFill rotWithShape="1">
          <a:blip r:embed="rId3">
            <a:alphaModFix/>
          </a:blip>
          <a:srcRect b="0" l="0" r="0" t="0"/>
          <a:stretch/>
        </p:blipFill>
        <p:spPr>
          <a:xfrm>
            <a:off x="938212" y="2180166"/>
            <a:ext cx="7419975" cy="2133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dfe4d4cd1a_0_1416"/>
          <p:cNvSpPr/>
          <p:nvPr/>
        </p:nvSpPr>
        <p:spPr>
          <a:xfrm>
            <a:off x="491066" y="407485"/>
            <a:ext cx="77301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Filas y columnas explícitas</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3.googleusercontent.com/G5UBK4YDEZF63TeyaSwy-64ZxELe3aTet_uYHH1gwwB-oXC9qKyMKAbGYjk-VFLCTOLyL3jF3TKNzsmZlN-J858TmfxtVSPi4jxjt-Z257bflpyb2QoUZZiEg87LXHWdqgVfGhTO7Ue9oWlDYlh8nMfJwgMnYupiS4nZVz3p0Q42RyGYrjv-GQ" id="388" name="Google Shape;388;g2dfe4d4cd1a_0_1416"/>
          <p:cNvPicPr preferRelativeResize="0"/>
          <p:nvPr/>
        </p:nvPicPr>
        <p:blipFill rotWithShape="1">
          <a:blip r:embed="rId3">
            <a:alphaModFix/>
          </a:blip>
          <a:srcRect b="0" l="0" r="0" t="0"/>
          <a:stretch/>
        </p:blipFill>
        <p:spPr>
          <a:xfrm>
            <a:off x="1113806" y="1561647"/>
            <a:ext cx="6328395" cy="26662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dfe4d4cd1a_0_1529"/>
          <p:cNvSpPr txBox="1"/>
          <p:nvPr>
            <p:ph type="ctrTitle"/>
          </p:nvPr>
        </p:nvSpPr>
        <p:spPr>
          <a:xfrm>
            <a:off x="659026" y="461318"/>
            <a:ext cx="7465500" cy="960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Filas y columnas explícitas</a:t>
            </a:r>
            <a:endParaRPr/>
          </a:p>
        </p:txBody>
      </p:sp>
      <p:sp>
        <p:nvSpPr>
          <p:cNvPr id="394" name="Google Shape;394;g2dfe4d4cd1a_0_1529"/>
          <p:cNvSpPr txBox="1"/>
          <p:nvPr>
            <p:ph idx="1" type="subTitle"/>
          </p:nvPr>
        </p:nvSpPr>
        <p:spPr>
          <a:xfrm>
            <a:off x="1436130" y="1352812"/>
            <a:ext cx="5438700" cy="1738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Unidad creada para ser usada en grid ( fr (fraction) )</a:t>
            </a:r>
            <a:endParaRPr/>
          </a:p>
          <a:p>
            <a:pPr indent="-361950" lvl="0" marL="457200" rtl="0" algn="ctr">
              <a:lnSpc>
                <a:spcPct val="90000"/>
              </a:lnSpc>
              <a:spcBef>
                <a:spcPts val="800"/>
              </a:spcBef>
              <a:spcAft>
                <a:spcPts val="0"/>
              </a:spcAft>
              <a:buClr>
                <a:schemeClr val="dk1"/>
              </a:buClr>
              <a:buSzPts val="1800"/>
              <a:buNone/>
            </a:pPr>
            <a:br>
              <a:rPr lang="es-ES"/>
            </a:br>
            <a:r>
              <a:rPr lang="es-ES"/>
              <a:t> </a:t>
            </a:r>
            <a:br>
              <a:rPr lang="es-ES"/>
            </a:br>
            <a:endParaRPr/>
          </a:p>
        </p:txBody>
      </p:sp>
      <p:sp>
        <p:nvSpPr>
          <p:cNvPr id="395" name="Google Shape;395;g2dfe4d4cd1a_0_1529"/>
          <p:cNvSpPr/>
          <p:nvPr/>
        </p:nvSpPr>
        <p:spPr>
          <a:xfrm>
            <a:off x="809367" y="3876129"/>
            <a:ext cx="75252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Nota: también es posible utilizar otras unidades y combinarlas, como porcentajes o la palabra clave auto (que obtiene el tamaño restante).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396" name="Google Shape;396;g2dfe4d4cd1a_0_1529"/>
          <p:cNvPicPr preferRelativeResize="0"/>
          <p:nvPr/>
        </p:nvPicPr>
        <p:blipFill rotWithShape="1">
          <a:blip r:embed="rId3">
            <a:alphaModFix/>
          </a:blip>
          <a:srcRect b="0" l="0" r="0" t="0"/>
          <a:stretch/>
        </p:blipFill>
        <p:spPr>
          <a:xfrm>
            <a:off x="1790700" y="2085975"/>
            <a:ext cx="5562600" cy="1428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dfe4d4cd1a_0_1644"/>
          <p:cNvSpPr txBox="1"/>
          <p:nvPr>
            <p:ph type="ctrTitle"/>
          </p:nvPr>
        </p:nvSpPr>
        <p:spPr>
          <a:xfrm>
            <a:off x="752159" y="435918"/>
            <a:ext cx="7465500" cy="960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Filas y columnas explícitas</a:t>
            </a:r>
            <a:endParaRPr/>
          </a:p>
        </p:txBody>
      </p:sp>
      <p:sp>
        <p:nvSpPr>
          <p:cNvPr id="402" name="Google Shape;402;g2dfe4d4cd1a_0_1644"/>
          <p:cNvSpPr txBox="1"/>
          <p:nvPr>
            <p:ph idx="1" type="subTitle"/>
          </p:nvPr>
        </p:nvSpPr>
        <p:spPr>
          <a:xfrm>
            <a:off x="59267" y="1623745"/>
            <a:ext cx="8703600" cy="12549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946"/>
              <a:buNone/>
            </a:pPr>
            <a:r>
              <a:rPr lang="es-ES"/>
              <a:t>Cuadrícula de 2x2, donde el tamaño de ancho de la cuadrícula se divide en dos columnas (una el doble de tamaño que la siguiente), y el tamaño de alto de la cuadrícula se divide en dos filas, donde la primera ocupará el triple (3 fr) que la segunda (1 fr):</a:t>
            </a:r>
            <a:br>
              <a:rPr lang="es-ES"/>
            </a:br>
            <a:endParaRPr/>
          </a:p>
        </p:txBody>
      </p:sp>
      <p:pic>
        <p:nvPicPr>
          <p:cNvPr descr="https://lh5.googleusercontent.com/0LURD6JFgyH-cURauUbbwNue6URGgd4FeW7tNc4UmnQgu0v0qHpGsNWyLuxKWEqlbKXS5UGffYL9gtO8DIKF1C70ckHRdQwR-6e5mCTn1mujDQw4gIGN-CATaUwfUL--ZLznrd2zShLivUosgxJvfrn6ahwH1qNym1W68K7v2eqoAxwbskCY2g" id="403" name="Google Shape;403;g2dfe4d4cd1a_0_1644"/>
          <p:cNvPicPr preferRelativeResize="0"/>
          <p:nvPr/>
        </p:nvPicPr>
        <p:blipFill rotWithShape="1">
          <a:blip r:embed="rId3">
            <a:alphaModFix/>
          </a:blip>
          <a:srcRect b="0" l="0" r="0" t="0"/>
          <a:stretch/>
        </p:blipFill>
        <p:spPr>
          <a:xfrm>
            <a:off x="1109132" y="2536296"/>
            <a:ext cx="6607174" cy="180115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dfe4d4cd1a_0_1758"/>
          <p:cNvSpPr/>
          <p:nvPr/>
        </p:nvSpPr>
        <p:spPr>
          <a:xfrm>
            <a:off x="1295401" y="1618218"/>
            <a:ext cx="61128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Si necesitas hacer muchas columnas y filas iguales, puedes usar lo siguiente:</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09" name="Google Shape;409;g2dfe4d4cd1a_0_1758"/>
          <p:cNvSpPr txBox="1"/>
          <p:nvPr>
            <p:ph type="ctrTitle"/>
          </p:nvPr>
        </p:nvSpPr>
        <p:spPr>
          <a:xfrm>
            <a:off x="752159" y="435918"/>
            <a:ext cx="7465500" cy="960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Filas y columnas explícitas</a:t>
            </a:r>
            <a:endParaRPr/>
          </a:p>
        </p:txBody>
      </p:sp>
      <p:pic>
        <p:nvPicPr>
          <p:cNvPr id="410" name="Google Shape;410;g2dfe4d4cd1a_0_1758"/>
          <p:cNvPicPr preferRelativeResize="0"/>
          <p:nvPr/>
        </p:nvPicPr>
        <p:blipFill rotWithShape="1">
          <a:blip r:embed="rId3">
            <a:alphaModFix/>
          </a:blip>
          <a:srcRect b="0" l="0" r="0" t="0"/>
          <a:stretch/>
        </p:blipFill>
        <p:spPr>
          <a:xfrm>
            <a:off x="1622425" y="2279997"/>
            <a:ext cx="6268508" cy="186655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dfe4d4cd1a_0_1872"/>
          <p:cNvSpPr/>
          <p:nvPr/>
        </p:nvSpPr>
        <p:spPr>
          <a:xfrm>
            <a:off x="1388532" y="1556607"/>
            <a:ext cx="6036600" cy="61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Deberíamos</a:t>
            </a:r>
            <a:r>
              <a:rPr b="0" i="0" lang="es-ES" sz="1400" u="none" cap="none" strike="noStrike">
                <a:solidFill>
                  <a:srgbClr val="000000"/>
                </a:solidFill>
                <a:latin typeface="Arial"/>
                <a:ea typeface="Arial"/>
                <a:cs typeface="Arial"/>
                <a:sym typeface="Arial"/>
              </a:rPr>
              <a:t> </a:t>
            </a:r>
            <a:r>
              <a:rPr b="0" i="0" lang="es-ES" sz="1700" u="none" cap="none" strike="noStrike">
                <a:solidFill>
                  <a:schemeClr val="dk1"/>
                </a:solidFill>
                <a:latin typeface="Nunito"/>
                <a:ea typeface="Nunito"/>
                <a:cs typeface="Nunito"/>
                <a:sym typeface="Nunito"/>
              </a:rPr>
              <a:t>hacer los divs necesarios, pero la grilla está lista para acomodar a sus ítems.</a:t>
            </a:r>
            <a:endParaRPr b="0" i="0" sz="1700" u="none" cap="none" strike="noStrike">
              <a:solidFill>
                <a:schemeClr val="dk1"/>
              </a:solidFill>
              <a:latin typeface="Nunito"/>
              <a:ea typeface="Nunito"/>
              <a:cs typeface="Nunito"/>
              <a:sym typeface="Nunito"/>
            </a:endParaRPr>
          </a:p>
        </p:txBody>
      </p:sp>
      <p:sp>
        <p:nvSpPr>
          <p:cNvPr id="416" name="Google Shape;416;g2dfe4d4cd1a_0_1872"/>
          <p:cNvSpPr txBox="1"/>
          <p:nvPr>
            <p:ph type="ctrTitle"/>
          </p:nvPr>
        </p:nvSpPr>
        <p:spPr>
          <a:xfrm>
            <a:off x="752159" y="435918"/>
            <a:ext cx="7465500" cy="960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Filas y columnas explícitas</a:t>
            </a:r>
            <a:endParaRPr/>
          </a:p>
        </p:txBody>
      </p:sp>
      <p:pic>
        <p:nvPicPr>
          <p:cNvPr id="417" name="Google Shape;417;g2dfe4d4cd1a_0_1872"/>
          <p:cNvPicPr preferRelativeResize="0"/>
          <p:nvPr/>
        </p:nvPicPr>
        <p:blipFill rotWithShape="1">
          <a:blip r:embed="rId3">
            <a:alphaModFix/>
          </a:blip>
          <a:srcRect b="0" l="0" r="0" t="0"/>
          <a:stretch/>
        </p:blipFill>
        <p:spPr>
          <a:xfrm>
            <a:off x="2328331" y="2172160"/>
            <a:ext cx="4580467" cy="220275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dfe4d4cd1a_0_1986"/>
          <p:cNvSpPr txBox="1"/>
          <p:nvPr>
            <p:ph type="ctrTitle"/>
          </p:nvPr>
        </p:nvSpPr>
        <p:spPr>
          <a:xfrm>
            <a:off x="1109133" y="380999"/>
            <a:ext cx="6858000" cy="5919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Grid por áreas</a:t>
            </a:r>
            <a:endParaRPr/>
          </a:p>
        </p:txBody>
      </p:sp>
      <p:sp>
        <p:nvSpPr>
          <p:cNvPr id="423" name="Google Shape;423;g2dfe4d4cd1a_0_1986"/>
          <p:cNvSpPr txBox="1"/>
          <p:nvPr>
            <p:ph idx="1" type="subTitle"/>
          </p:nvPr>
        </p:nvSpPr>
        <p:spPr>
          <a:xfrm>
            <a:off x="1143000" y="1278467"/>
            <a:ext cx="6858000" cy="2664900"/>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b="1" lang="es-ES"/>
              <a:t>👉  Ahora veremos otra forma de crear grillas, de una forma más flexible.</a:t>
            </a:r>
            <a:endParaRPr/>
          </a:p>
          <a:p>
            <a:pPr indent="-361950" lvl="0" marL="457200" rtl="0" algn="ctr">
              <a:lnSpc>
                <a:spcPct val="90000"/>
              </a:lnSpc>
              <a:spcBef>
                <a:spcPts val="800"/>
              </a:spcBef>
              <a:spcAft>
                <a:spcPts val="0"/>
              </a:spcAft>
              <a:buClr>
                <a:schemeClr val="dk1"/>
              </a:buClr>
              <a:buSzPct val="117647"/>
              <a:buNone/>
            </a:pPr>
            <a:br>
              <a:rPr lang="es-ES"/>
            </a:br>
            <a:r>
              <a:rPr lang="es-ES"/>
              <a:t>👉 Es posible indicar el nombre y la posición concreta de cada área de la cuadrícula. Utiliza la propiedad grid-template-areas, donde debes especificar el orden de las áreas. Luego, en cada ítem hijo, usas la propiedad grid-area para indicar el nombre del área en cuestión.</a:t>
            </a:r>
            <a:endParaRPr/>
          </a:p>
          <a:p>
            <a:pPr indent="-361950" lvl="0" marL="457200" rtl="0" algn="ctr">
              <a:lnSpc>
                <a:spcPct val="90000"/>
              </a:lnSpc>
              <a:spcBef>
                <a:spcPts val="800"/>
              </a:spcBef>
              <a:spcAft>
                <a:spcPts val="0"/>
              </a:spcAft>
              <a:buClr>
                <a:schemeClr val="dk1"/>
              </a:buClr>
              <a:buSzPct val="117647"/>
              <a:buNone/>
            </a:pPr>
            <a:br>
              <a:rPr lang="es-ES"/>
            </a:br>
            <a:r>
              <a:rPr b="1" lang="es-ES"/>
              <a:t>👉   De esta forma, es muy sencillo crear una cuadrícula altamente personalizada en apenas unas cuantas líneas de CSS.</a:t>
            </a:r>
            <a:endParaRPr/>
          </a:p>
          <a:p>
            <a:pPr indent="-361950" lvl="0" marL="457200" rtl="0" algn="ctr">
              <a:lnSpc>
                <a:spcPct val="90000"/>
              </a:lnSpc>
              <a:spcBef>
                <a:spcPts val="800"/>
              </a:spcBef>
              <a:spcAft>
                <a:spcPts val="0"/>
              </a:spcAft>
              <a:buClr>
                <a:schemeClr val="dk1"/>
              </a:buClr>
              <a:buSzPct val="117647"/>
              <a:buNone/>
            </a:pPr>
            <a:br>
              <a:rPr lang="es-ES"/>
            </a:b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dfe4d4cd1a_0_209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29" name="Google Shape;429;g2dfe4d4cd1a_0_2099"/>
          <p:cNvPicPr preferRelativeResize="0"/>
          <p:nvPr/>
        </p:nvPicPr>
        <p:blipFill rotWithShape="1">
          <a:blip r:embed="rId3">
            <a:alphaModFix/>
          </a:blip>
          <a:srcRect b="0" l="0" r="0" t="0"/>
          <a:stretch/>
        </p:blipFill>
        <p:spPr>
          <a:xfrm>
            <a:off x="447675" y="500063"/>
            <a:ext cx="8248650" cy="4143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g2dfe4d4cd1a_0_2212"/>
          <p:cNvPicPr preferRelativeResize="0"/>
          <p:nvPr/>
        </p:nvPicPr>
        <p:blipFill rotWithShape="1">
          <a:blip r:embed="rId3">
            <a:alphaModFix/>
          </a:blip>
          <a:srcRect b="0" l="0" r="0" t="0"/>
          <a:stretch/>
        </p:blipFill>
        <p:spPr>
          <a:xfrm>
            <a:off x="590550" y="533400"/>
            <a:ext cx="7962900" cy="4076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g2dfe4d4cd1a_0_2324"/>
          <p:cNvPicPr preferRelativeResize="0"/>
          <p:nvPr/>
        </p:nvPicPr>
        <p:blipFill rotWithShape="1">
          <a:blip r:embed="rId3">
            <a:alphaModFix/>
          </a:blip>
          <a:srcRect b="0" l="0" r="0" t="0"/>
          <a:stretch/>
        </p:blipFill>
        <p:spPr>
          <a:xfrm>
            <a:off x="726546" y="358246"/>
            <a:ext cx="8029575" cy="4105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dfe4d4cd1a_0_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REPASO</a:t>
            </a:r>
            <a:endParaRPr/>
          </a:p>
        </p:txBody>
      </p:sp>
      <p:sp>
        <p:nvSpPr>
          <p:cNvPr id="201" name="Google Shape;201;g2dfe4d4cd1a_0_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g2dfe4d4cd1a_0_2436"/>
          <p:cNvPicPr preferRelativeResize="0"/>
          <p:nvPr/>
        </p:nvPicPr>
        <p:blipFill rotWithShape="1">
          <a:blip r:embed="rId3">
            <a:alphaModFix/>
          </a:blip>
          <a:srcRect b="0" l="0" r="0" t="0"/>
          <a:stretch/>
        </p:blipFill>
        <p:spPr>
          <a:xfrm>
            <a:off x="423863" y="504825"/>
            <a:ext cx="8296275" cy="4133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g2dfe4d4cd1a_0_2548"/>
          <p:cNvPicPr preferRelativeResize="0"/>
          <p:nvPr/>
        </p:nvPicPr>
        <p:blipFill rotWithShape="1">
          <a:blip r:embed="rId3">
            <a:alphaModFix/>
          </a:blip>
          <a:srcRect b="0" l="0" r="0" t="0"/>
          <a:stretch/>
        </p:blipFill>
        <p:spPr>
          <a:xfrm>
            <a:off x="423863" y="504825"/>
            <a:ext cx="8296275" cy="4133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dfe4d4cd1a_0_2660"/>
          <p:cNvSpPr/>
          <p:nvPr/>
        </p:nvSpPr>
        <p:spPr>
          <a:xfrm>
            <a:off x="1109134" y="409830"/>
            <a:ext cx="6290700" cy="390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En la propiedad grid-template-areas también es posible indicar una palabra clave especial:</a:t>
            </a:r>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2000" u="none" cap="none" strike="noStrike">
                <a:solidFill>
                  <a:srgbClr val="000000"/>
                </a:solidFill>
                <a:latin typeface="Arial"/>
                <a:ea typeface="Arial"/>
                <a:cs typeface="Arial"/>
                <a:sym typeface="Arial"/>
              </a:rPr>
            </a:br>
            <a:r>
              <a:rPr b="0" i="0" lang="es-ES" sz="2000" u="none" cap="none" strike="noStrike">
                <a:solidFill>
                  <a:schemeClr val="dk1"/>
                </a:solidFill>
                <a:latin typeface="Nunito"/>
                <a:ea typeface="Nunito"/>
                <a:cs typeface="Nunito"/>
                <a:sym typeface="Nunito"/>
              </a:rPr>
              <a:t>👉 La palabra clave none: Indica que no se colocará ninguna celda en esta posición.</a:t>
            </a:r>
            <a:endParaRPr/>
          </a:p>
          <a:p>
            <a:pPr indent="0" lvl="0" marL="0" marR="0" rtl="0" algn="ctr">
              <a:lnSpc>
                <a:spcPct val="100000"/>
              </a:lnSpc>
              <a:spcBef>
                <a:spcPts val="0"/>
              </a:spcBef>
              <a:spcAft>
                <a:spcPts val="0"/>
              </a:spcAft>
              <a:buNone/>
            </a:pPr>
            <a:br>
              <a:rPr b="0" i="0" lang="es-ES" sz="2000" u="none" cap="none" strike="noStrike">
                <a:solidFill>
                  <a:schemeClr val="dk1"/>
                </a:solidFill>
                <a:latin typeface="Nunito"/>
                <a:ea typeface="Nunito"/>
                <a:cs typeface="Nunito"/>
                <a:sym typeface="Nunito"/>
              </a:rPr>
            </a:br>
            <a:r>
              <a:rPr b="0" i="0" lang="es-ES" sz="2000" u="none" cap="none" strike="noStrike">
                <a:solidFill>
                  <a:schemeClr val="dk1"/>
                </a:solidFill>
                <a:latin typeface="Nunito"/>
                <a:ea typeface="Nunito"/>
                <a:cs typeface="Nunito"/>
                <a:sym typeface="Nunito"/>
              </a:rPr>
              <a:t>👉 Uno o más puntos (.): Indica que se colocará una celda vacía en esta posición.</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2dfe4d4cd1a_0_2772"/>
          <p:cNvSpPr txBox="1"/>
          <p:nvPr>
            <p:ph idx="1" type="subTitle"/>
          </p:nvPr>
        </p:nvSpPr>
        <p:spPr>
          <a:xfrm>
            <a:off x="2280964" y="932454"/>
            <a:ext cx="44526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(para el orden de superposición)</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460" name="Google Shape;460;g2dfe4d4cd1a_0_2772"/>
          <p:cNvPicPr preferRelativeResize="0"/>
          <p:nvPr/>
        </p:nvPicPr>
        <p:blipFill rotWithShape="1">
          <a:blip r:embed="rId3">
            <a:alphaModFix/>
          </a:blip>
          <a:srcRect b="0" l="0" r="0" t="0"/>
          <a:stretch/>
        </p:blipFill>
        <p:spPr>
          <a:xfrm>
            <a:off x="471488" y="561975"/>
            <a:ext cx="8201025" cy="4019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g2dfe4d4cd1a_0_2885"/>
          <p:cNvPicPr preferRelativeResize="0"/>
          <p:nvPr/>
        </p:nvPicPr>
        <p:blipFill rotWithShape="1">
          <a:blip r:embed="rId3">
            <a:alphaModFix/>
          </a:blip>
          <a:srcRect b="0" l="0" r="0" t="0"/>
          <a:stretch/>
        </p:blipFill>
        <p:spPr>
          <a:xfrm>
            <a:off x="519113" y="509588"/>
            <a:ext cx="8105775" cy="41243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g2dfe4d4cd1a_0_2997"/>
          <p:cNvPicPr preferRelativeResize="0"/>
          <p:nvPr/>
        </p:nvPicPr>
        <p:blipFill rotWithShape="1">
          <a:blip r:embed="rId3">
            <a:alphaModFix/>
          </a:blip>
          <a:srcRect b="0" l="0" r="0" t="0"/>
          <a:stretch/>
        </p:blipFill>
        <p:spPr>
          <a:xfrm>
            <a:off x="893232" y="497946"/>
            <a:ext cx="7696200" cy="4029075"/>
          </a:xfrm>
          <a:prstGeom prst="rect">
            <a:avLst/>
          </a:prstGeom>
          <a:noFill/>
          <a:ln>
            <a:noFill/>
          </a:ln>
        </p:spPr>
      </p:pic>
      <p:sp>
        <p:nvSpPr>
          <p:cNvPr id="471" name="Google Shape;471;g2dfe4d4cd1a_0_299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3"/>
          <p:cNvSpPr txBox="1"/>
          <p:nvPr>
            <p:ph type="ctrTitle"/>
          </p:nvPr>
        </p:nvSpPr>
        <p:spPr>
          <a:xfrm>
            <a:off x="1101811" y="255372"/>
            <a:ext cx="6858000" cy="6553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Cómo se arma la grilla</a:t>
            </a:r>
            <a:endParaRPr/>
          </a:p>
        </p:txBody>
      </p:sp>
      <p:sp>
        <p:nvSpPr>
          <p:cNvPr id="477" name="Google Shape;477;p13"/>
          <p:cNvSpPr txBox="1"/>
          <p:nvPr>
            <p:ph idx="1" type="subTitle"/>
          </p:nvPr>
        </p:nvSpPr>
        <p:spPr>
          <a:xfrm>
            <a:off x="1143000" y="3129897"/>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b="1" lang="es-ES"/>
              <a:t>Importante:</a:t>
            </a:r>
            <a:r>
              <a:rPr lang="es-ES"/>
              <a:t> cada row se divide en 12 unidades. Por lo tanto, ancho de cada columna, está dado por las unidades que le asignes. Para eso, deberás elegir la clase correspondiente a ese valor. Seguí este ejemplo para una columna con 4 unidades:</a:t>
            </a:r>
            <a:endParaRPr/>
          </a:p>
        </p:txBody>
      </p:sp>
      <p:pic>
        <p:nvPicPr>
          <p:cNvPr id="478" name="Google Shape;478;p13"/>
          <p:cNvPicPr preferRelativeResize="0"/>
          <p:nvPr/>
        </p:nvPicPr>
        <p:blipFill rotWithShape="1">
          <a:blip r:embed="rId3">
            <a:alphaModFix/>
          </a:blip>
          <a:srcRect b="0" l="0" r="0" t="0"/>
          <a:stretch/>
        </p:blipFill>
        <p:spPr>
          <a:xfrm>
            <a:off x="1209675" y="1073622"/>
            <a:ext cx="6724650" cy="1628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4"/>
          <p:cNvSpPr txBox="1"/>
          <p:nvPr>
            <p:ph idx="1" type="subTitle"/>
          </p:nvPr>
        </p:nvSpPr>
        <p:spPr>
          <a:xfrm>
            <a:off x="1028185" y="1539994"/>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Mirá este código para ver cómo deberías escribir una grilla que tenga una fila dividida en 3 columnas de 3, 7 y 2 unidades.</a:t>
            </a:r>
            <a:endParaRPr/>
          </a:p>
        </p:txBody>
      </p:sp>
      <p:pic>
        <p:nvPicPr>
          <p:cNvPr id="484" name="Google Shape;484;p14"/>
          <p:cNvPicPr preferRelativeResize="0"/>
          <p:nvPr/>
        </p:nvPicPr>
        <p:blipFill rotWithShape="1">
          <a:blip r:embed="rId3">
            <a:alphaModFix/>
          </a:blip>
          <a:srcRect b="0" l="0" r="0" t="0"/>
          <a:stretch/>
        </p:blipFill>
        <p:spPr>
          <a:xfrm>
            <a:off x="1028185" y="851329"/>
            <a:ext cx="6972300" cy="590550"/>
          </a:xfrm>
          <a:prstGeom prst="rect">
            <a:avLst/>
          </a:prstGeom>
          <a:noFill/>
          <a:ln>
            <a:noFill/>
          </a:ln>
        </p:spPr>
      </p:pic>
      <p:pic>
        <p:nvPicPr>
          <p:cNvPr id="485" name="Google Shape;485;p14"/>
          <p:cNvPicPr preferRelativeResize="0"/>
          <p:nvPr/>
        </p:nvPicPr>
        <p:blipFill rotWithShape="1">
          <a:blip r:embed="rId4">
            <a:alphaModFix/>
          </a:blip>
          <a:srcRect b="0" l="0" r="0" t="0"/>
          <a:stretch/>
        </p:blipFill>
        <p:spPr>
          <a:xfrm>
            <a:off x="1818116" y="2353962"/>
            <a:ext cx="5705475" cy="1638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91" name="Google Shape;491;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92" name="Google Shape;492;p15"/>
          <p:cNvPicPr preferRelativeResize="0"/>
          <p:nvPr/>
        </p:nvPicPr>
        <p:blipFill rotWithShape="1">
          <a:blip r:embed="rId3">
            <a:alphaModFix/>
          </a:blip>
          <a:srcRect b="0" l="0" r="0" t="0"/>
          <a:stretch/>
        </p:blipFill>
        <p:spPr>
          <a:xfrm>
            <a:off x="1243013" y="1214438"/>
            <a:ext cx="6657975" cy="2714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1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98" name="Google Shape;498;p1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mBaKfFO.png" id="499" name="Google Shape;499;p16"/>
          <p:cNvPicPr preferRelativeResize="0"/>
          <p:nvPr/>
        </p:nvPicPr>
        <p:blipFill rotWithShape="1">
          <a:blip r:embed="rId3">
            <a:alphaModFix/>
          </a:blip>
          <a:srcRect b="0" l="0" r="0" t="0"/>
          <a:stretch/>
        </p:blipFill>
        <p:spPr>
          <a:xfrm>
            <a:off x="988542" y="595842"/>
            <a:ext cx="7232820" cy="38203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dfe4d4cd1a_0_5"/>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800"/>
              </a:spcBef>
              <a:spcAft>
                <a:spcPts val="0"/>
              </a:spcAft>
              <a:buNone/>
            </a:pPr>
            <a:r>
              <a:rPr lang="es-ES"/>
              <a:t>P</a:t>
            </a:r>
            <a:r>
              <a:rPr lang="es-ES"/>
              <a:t>ropiedad CSS float</a:t>
            </a:r>
            <a:endParaRPr/>
          </a:p>
        </p:txBody>
      </p:sp>
      <p:sp>
        <p:nvSpPr>
          <p:cNvPr id="207" name="Google Shape;207;g2dfe4d4cd1a_0_5"/>
          <p:cNvSpPr txBox="1"/>
          <p:nvPr>
            <p:ph idx="1" type="subTitle"/>
          </p:nvPr>
        </p:nvSpPr>
        <p:spPr>
          <a:xfrm>
            <a:off x="1143000" y="2701529"/>
            <a:ext cx="6858000" cy="12417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lang="es-ES" sz="1500">
                <a:solidFill>
                  <a:srgbClr val="000000"/>
                </a:solidFill>
                <a:latin typeface="Arial"/>
                <a:ea typeface="Arial"/>
                <a:cs typeface="Arial"/>
                <a:sym typeface="Arial"/>
              </a:rPr>
              <a:t>La propiedad CSS </a:t>
            </a:r>
            <a:r>
              <a:rPr lang="es-ES" sz="1500">
                <a:solidFill>
                  <a:srgbClr val="188038"/>
                </a:solidFill>
                <a:latin typeface="Roboto Mono"/>
                <a:ea typeface="Roboto Mono"/>
                <a:cs typeface="Roboto Mono"/>
                <a:sym typeface="Roboto Mono"/>
              </a:rPr>
              <a:t>float</a:t>
            </a:r>
            <a:r>
              <a:rPr lang="es-ES" sz="1500">
                <a:solidFill>
                  <a:srgbClr val="000000"/>
                </a:solidFill>
                <a:latin typeface="Arial"/>
                <a:ea typeface="Arial"/>
                <a:cs typeface="Arial"/>
                <a:sym typeface="Arial"/>
              </a:rPr>
              <a:t> es una herramienta fundamental para el diseño web que permite a los elementos ser empujados hacia la izquierda o la derecha, permitiendo que otros elementos del contenido fluyan a su alrededor. Originalmente diseñada para permitir que el texto envuelva imágenes en artículos, su uso se ha extendido para influir en el layout de bloques completos dentro de una página.</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17"/>
          <p:cNvSpPr txBox="1"/>
          <p:nvPr>
            <p:ph type="ctrTitle"/>
          </p:nvPr>
        </p:nvSpPr>
        <p:spPr>
          <a:xfrm>
            <a:off x="1085335" y="411892"/>
            <a:ext cx="6858000" cy="121556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Paso a paso</a:t>
            </a:r>
            <a:endParaRPr/>
          </a:p>
        </p:txBody>
      </p:sp>
      <p:sp>
        <p:nvSpPr>
          <p:cNvPr id="505" name="Google Shape;505;p17"/>
          <p:cNvSpPr txBox="1"/>
          <p:nvPr>
            <p:ph idx="1" type="subTitle"/>
          </p:nvPr>
        </p:nvSpPr>
        <p:spPr>
          <a:xfrm>
            <a:off x="1143000" y="1820562"/>
            <a:ext cx="6858000" cy="2743200"/>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Para hacer una grilla, seguí estos pasos:</a:t>
            </a:r>
            <a:endParaRPr/>
          </a:p>
          <a:p>
            <a:pPr indent="-361950" lvl="0" marL="457200" rtl="0" algn="l">
              <a:lnSpc>
                <a:spcPct val="90000"/>
              </a:lnSpc>
              <a:spcBef>
                <a:spcPts val="800"/>
              </a:spcBef>
              <a:spcAft>
                <a:spcPts val="0"/>
              </a:spcAft>
              <a:buSzPct val="117647"/>
              <a:buFont typeface="Arial"/>
              <a:buAutoNum type="arabicPeriod"/>
            </a:pPr>
            <a:r>
              <a:rPr lang="es-ES"/>
              <a:t>Colocá un &lt;div class="container"&gt;.</a:t>
            </a:r>
            <a:endParaRPr/>
          </a:p>
          <a:p>
            <a:pPr indent="-361950" lvl="0" marL="457200" rtl="0" algn="l">
              <a:lnSpc>
                <a:spcPct val="90000"/>
              </a:lnSpc>
              <a:spcBef>
                <a:spcPts val="800"/>
              </a:spcBef>
              <a:spcAft>
                <a:spcPts val="0"/>
              </a:spcAft>
              <a:buSzPct val="117647"/>
              <a:buFont typeface="Arial"/>
              <a:buAutoNum type="arabicPeriod"/>
            </a:pPr>
            <a:r>
              <a:rPr lang="es-ES"/>
              <a:t>Dentro suyo, agregá las filas que quieras usando &lt;div class="row"&gt;.</a:t>
            </a:r>
            <a:endParaRPr/>
          </a:p>
          <a:p>
            <a:pPr indent="-361950" lvl="0" marL="457200" rtl="0" algn="l">
              <a:lnSpc>
                <a:spcPct val="90000"/>
              </a:lnSpc>
              <a:spcBef>
                <a:spcPts val="800"/>
              </a:spcBef>
              <a:spcAft>
                <a:spcPts val="0"/>
              </a:spcAft>
              <a:buSzPct val="117647"/>
              <a:buFont typeface="Arial"/>
              <a:buAutoNum type="arabicPeriod"/>
            </a:pPr>
            <a:r>
              <a:rPr lang="es-ES"/>
              <a:t>Dentro de las filas, poné las columnas usando divs con distintas las clases que tengan el ancho que deseas. Por ejemplo, ej. &lt;div class="col-sm-6"&gt;, &lt;div class="col-sm-4"&gt;, &lt;div class="col-sm-2"&gt;.</a:t>
            </a:r>
            <a:endParaRPr/>
          </a:p>
          <a:p>
            <a:pPr indent="-361950" lvl="0" marL="457200" rtl="0" algn="l">
              <a:lnSpc>
                <a:spcPct val="90000"/>
              </a:lnSpc>
              <a:spcBef>
                <a:spcPts val="800"/>
              </a:spcBef>
              <a:spcAft>
                <a:spcPts val="0"/>
              </a:spcAft>
              <a:buSzPct val="117647"/>
              <a:buFont typeface="Arial"/>
              <a:buAutoNum type="arabicPeriod"/>
            </a:pPr>
            <a:r>
              <a:rPr lang="es-ES"/>
              <a:t>Asegurate de haber cerrado cada uno de los divs y que esté correctamente indentado.</a:t>
            </a:r>
            <a:endParaRPr/>
          </a:p>
          <a:p>
            <a:pPr indent="-247650" lvl="0" marL="457200" rtl="0" algn="l">
              <a:lnSpc>
                <a:spcPct val="90000"/>
              </a:lnSpc>
              <a:spcBef>
                <a:spcPts val="800"/>
              </a:spcBef>
              <a:spcAft>
                <a:spcPts val="0"/>
              </a:spcAft>
              <a:buSzPct val="117647"/>
              <a:buFont typeface="Arial"/>
              <a:buNone/>
            </a:pPr>
            <a:r>
              <a:t/>
            </a:r>
            <a:endParaRPr/>
          </a:p>
          <a:p>
            <a:pPr indent="0" lvl="0" marL="95250" rtl="0" algn="l">
              <a:lnSpc>
                <a:spcPct val="90000"/>
              </a:lnSpc>
              <a:spcBef>
                <a:spcPts val="800"/>
              </a:spcBef>
              <a:spcAft>
                <a:spcPts val="0"/>
              </a:spcAft>
              <a:buSzPct val="117647"/>
              <a:buNone/>
            </a:pPr>
            <a:r>
              <a:rPr lang="es-ES"/>
              <a:t>Podés ver más sobre </a:t>
            </a:r>
            <a:r>
              <a:rPr b="1" i="1" lang="es-ES"/>
              <a:t>Grid System</a:t>
            </a:r>
            <a:r>
              <a:rPr lang="es-ES"/>
              <a:t> directamente en la </a:t>
            </a:r>
            <a:r>
              <a:rPr b="1" lang="es-ES" u="sng">
                <a:solidFill>
                  <a:schemeClr val="hlink"/>
                </a:solidFill>
                <a:hlinkClick r:id="rId3"/>
              </a:rPr>
              <a:t>página</a:t>
            </a:r>
            <a:r>
              <a:rPr lang="es-ES"/>
              <a:t>.</a:t>
            </a:r>
            <a:endParaRPr/>
          </a:p>
          <a:p>
            <a:pPr indent="-361950" lvl="0" marL="457200" rtl="0" algn="ctr">
              <a:lnSpc>
                <a:spcPct val="90000"/>
              </a:lnSpc>
              <a:spcBef>
                <a:spcPts val="800"/>
              </a:spcBef>
              <a:spcAft>
                <a:spcPts val="0"/>
              </a:spcAft>
              <a:buClr>
                <a:schemeClr val="dk1"/>
              </a:buClr>
              <a:buSzPct val="117647"/>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8"/>
          <p:cNvSpPr txBox="1"/>
          <p:nvPr>
            <p:ph type="ctrTitle"/>
          </p:nvPr>
        </p:nvSpPr>
        <p:spPr>
          <a:xfrm>
            <a:off x="1085335" y="502508"/>
            <a:ext cx="6858000" cy="78719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Introducción A </a:t>
            </a:r>
            <a:r>
              <a:rPr i="1" lang="es-ES"/>
              <a:t>Bootstrap</a:t>
            </a:r>
            <a:endParaRPr/>
          </a:p>
        </p:txBody>
      </p:sp>
      <p:sp>
        <p:nvSpPr>
          <p:cNvPr id="511" name="Google Shape;511;p18"/>
          <p:cNvSpPr txBox="1"/>
          <p:nvPr>
            <p:ph idx="1" type="subTitle"/>
          </p:nvPr>
        </p:nvSpPr>
        <p:spPr>
          <a:xfrm>
            <a:off x="1077097" y="1408188"/>
            <a:ext cx="6858000" cy="2570688"/>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Existen muchos </a:t>
            </a:r>
            <a:r>
              <a:rPr b="1" lang="es-ES" u="sng">
                <a:solidFill>
                  <a:schemeClr val="hlink"/>
                </a:solidFill>
                <a:hlinkClick r:id="rId3"/>
              </a:rPr>
              <a:t>frameworks CSS</a:t>
            </a:r>
            <a:r>
              <a:rPr lang="es-ES"/>
              <a:t> en el mercado. Hoy, aprenderemos a usar </a:t>
            </a:r>
            <a:r>
              <a:rPr b="1" lang="es-ES"/>
              <a:t>Bootstrap</a:t>
            </a:r>
            <a:r>
              <a:rPr lang="es-ES"/>
              <a:t>, uno de los más populares. Una vez que lo manejemos, nos resultará más fácil aprender a usar otros.</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r>
              <a:rPr b="1" lang="es-ES"/>
              <a:t>Acerca de Bootstrap</a:t>
            </a:r>
            <a:endParaRPr b="1"/>
          </a:p>
          <a:p>
            <a:pPr indent="-361950" lvl="0" marL="457200" rtl="0" algn="ctr">
              <a:lnSpc>
                <a:spcPct val="90000"/>
              </a:lnSpc>
              <a:spcBef>
                <a:spcPts val="800"/>
              </a:spcBef>
              <a:spcAft>
                <a:spcPts val="0"/>
              </a:spcAft>
              <a:buClr>
                <a:schemeClr val="dk1"/>
              </a:buClr>
              <a:buSzPct val="108108"/>
              <a:buNone/>
            </a:pPr>
            <a:r>
              <a:rPr lang="es-ES"/>
              <a:t>Bootstrap fue creado por Twitter y es, probablemente, el framework CSS más usado del mundo. Mirá la diversidad de sitios que podés diseñar usando Bootstrap haciendo </a:t>
            </a:r>
            <a:r>
              <a:rPr b="1" lang="es-ES" u="sng">
                <a:solidFill>
                  <a:schemeClr val="hlink"/>
                </a:solidFill>
                <a:hlinkClick r:id="rId4"/>
              </a:rPr>
              <a:t>click acá</a:t>
            </a:r>
            <a:r>
              <a:rPr lang="es-ES"/>
              <a:t>.</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9"/>
          <p:cNvSpPr txBox="1"/>
          <p:nvPr>
            <p:ph type="ctrTitle"/>
          </p:nvPr>
        </p:nvSpPr>
        <p:spPr>
          <a:xfrm>
            <a:off x="1118286" y="378939"/>
            <a:ext cx="6858000" cy="138032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¿Qué tiene el archivo bootstrap.css?</a:t>
            </a:r>
            <a:endParaRPr/>
          </a:p>
        </p:txBody>
      </p:sp>
      <p:sp>
        <p:nvSpPr>
          <p:cNvPr id="517" name="Google Shape;517;p19"/>
          <p:cNvSpPr txBox="1"/>
          <p:nvPr>
            <p:ph idx="1" type="subTitle"/>
          </p:nvPr>
        </p:nvSpPr>
        <p:spPr>
          <a:xfrm>
            <a:off x="1085335" y="2009551"/>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archivo </a:t>
            </a:r>
            <a:r>
              <a:rPr b="1" lang="es-ES"/>
              <a:t>bootstrap.css</a:t>
            </a:r>
            <a:r>
              <a:rPr lang="es-ES"/>
              <a:t> reúne todas las definiciones de estilo de las clases que agregarás a tu HTML. Es decir, todas las características (formas, colores, tamaños, comportamientos, etc.) que transformarán tus elementos HTML.</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0"/>
          <p:cNvSpPr txBox="1"/>
          <p:nvPr>
            <p:ph idx="1" type="subTitle"/>
          </p:nvPr>
        </p:nvSpPr>
        <p:spPr>
          <a:xfrm>
            <a:off x="1077098" y="1688275"/>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 </a:t>
            </a:r>
            <a:r>
              <a:rPr b="1" lang="es-ES"/>
              <a:t>Importante:</a:t>
            </a:r>
            <a:r>
              <a:rPr lang="es-ES"/>
              <a:t> cuando usamos Bootstrap, le asignamos </a:t>
            </a:r>
            <a:r>
              <a:rPr b="1" lang="es-ES"/>
              <a:t>clases</a:t>
            </a:r>
            <a:r>
              <a:rPr lang="es-ES"/>
              <a:t> a los elementos de nuestro HTML. Esas clases, a su vez, están definidas en el archivo </a:t>
            </a:r>
            <a:r>
              <a:rPr b="1" lang="es-ES"/>
              <a:t>bootstrap.css</a:t>
            </a:r>
            <a:r>
              <a:rPr lang="es-ES"/>
              <a:t>.</a:t>
            </a:r>
            <a:endParaRPr/>
          </a:p>
          <a:p>
            <a:pPr indent="-361950" lvl="0" marL="457200" rtl="0" algn="ctr">
              <a:lnSpc>
                <a:spcPct val="90000"/>
              </a:lnSpc>
              <a:spcBef>
                <a:spcPts val="800"/>
              </a:spcBef>
              <a:spcAft>
                <a:spcPts val="0"/>
              </a:spcAft>
              <a:buClr>
                <a:schemeClr val="dk1"/>
              </a:buClr>
              <a:buSzPct val="108108"/>
              <a:buNone/>
            </a:pPr>
            <a:r>
              <a:rPr lang="es-ES"/>
              <a:t>Por eso, es clave que </a:t>
            </a:r>
            <a:r>
              <a:rPr b="1" lang="es-ES"/>
              <a:t>lo vincules correctamente a tu HTML</a:t>
            </a:r>
            <a:r>
              <a:rPr lang="es-ES"/>
              <a:t> para ver los cambios en tu proyecto.</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1"/>
          <p:cNvSpPr txBox="1"/>
          <p:nvPr>
            <p:ph type="ctrTitle"/>
          </p:nvPr>
        </p:nvSpPr>
        <p:spPr>
          <a:xfrm>
            <a:off x="1077097" y="345988"/>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28" name="Google Shape;528;p21"/>
          <p:cNvSpPr txBox="1"/>
          <p:nvPr>
            <p:ph idx="1" type="subTitle"/>
          </p:nvPr>
        </p:nvSpPr>
        <p:spPr>
          <a:xfrm>
            <a:off x="1110048" y="1432901"/>
            <a:ext cx="6858000" cy="2669541"/>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b="1" lang="es-ES"/>
              <a:t>Ahora veremos otra forma de crear grillas, de una forma más flexible.</a:t>
            </a:r>
            <a:endParaRPr/>
          </a:p>
          <a:p>
            <a:pPr indent="-361950" lvl="0" marL="457200" rtl="0" algn="ctr">
              <a:lnSpc>
                <a:spcPct val="90000"/>
              </a:lnSpc>
              <a:spcBef>
                <a:spcPts val="800"/>
              </a:spcBef>
              <a:spcAft>
                <a:spcPts val="0"/>
              </a:spcAft>
              <a:buClr>
                <a:schemeClr val="dk1"/>
              </a:buClr>
              <a:buSzPct val="108108"/>
              <a:buNone/>
            </a:pPr>
            <a:br>
              <a:rPr lang="es-ES"/>
            </a:br>
            <a:r>
              <a:rPr lang="es-ES"/>
              <a:t>Es posible indicar el nombre y la posición concreta de cada área de la cuadrícula. Utiliza la propiedad grid-template-areas, donde debes especificar el orden de las áreas. Luego, en cada ítem hijo, usas la propiedad grid-area para indicar el nombre del área en cuestión.</a:t>
            </a:r>
            <a:endParaRPr/>
          </a:p>
          <a:p>
            <a:pPr indent="-361950" lvl="0" marL="457200" rtl="0" algn="ctr">
              <a:lnSpc>
                <a:spcPct val="90000"/>
              </a:lnSpc>
              <a:spcBef>
                <a:spcPts val="800"/>
              </a:spcBef>
              <a:spcAft>
                <a:spcPts val="0"/>
              </a:spcAft>
              <a:buClr>
                <a:schemeClr val="dk1"/>
              </a:buClr>
              <a:buSzPct val="108108"/>
              <a:buNone/>
            </a:pPr>
            <a:br>
              <a:rPr lang="es-ES"/>
            </a:br>
            <a:r>
              <a:rPr b="1" lang="es-ES"/>
              <a:t>De esta forma, es muy sencillo crear una cuadrícula altamente personalizada en apenas unas cuantas líneas de CSS.</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22"/>
          <p:cNvSpPr txBox="1"/>
          <p:nvPr>
            <p:ph type="ctrTitle"/>
          </p:nvPr>
        </p:nvSpPr>
        <p:spPr>
          <a:xfrm>
            <a:off x="1110049" y="420129"/>
            <a:ext cx="6858000" cy="10343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1800"/>
              <a:t>Entonces, siguiendo la línea del objetivo que tenemos podemos hacer lo siguiente...</a:t>
            </a:r>
            <a:endParaRPr sz="1800"/>
          </a:p>
        </p:txBody>
      </p:sp>
      <p:pic>
        <p:nvPicPr>
          <p:cNvPr descr="https://lh5.googleusercontent.com/1z6I0ZI65QwKcj7KyiTHxvJ7yZ7_ZFHpgFBKrXkGwKDbDTsIGBWzl0RhDoI2Pb7W-S-EUkWGKeZZ9t8DVsYAQCpRlVx3c0iJgOsqrNdKcqY4Yxu0YLjN7QSdzcp3MZaJ9yrN3YXbqVSsZZHIXjeMapuorg=s2048" id="534" name="Google Shape;534;p22"/>
          <p:cNvPicPr preferRelativeResize="0"/>
          <p:nvPr/>
        </p:nvPicPr>
        <p:blipFill rotWithShape="1">
          <a:blip r:embed="rId3">
            <a:alphaModFix/>
          </a:blip>
          <a:srcRect b="0" l="0" r="0" t="0"/>
          <a:stretch/>
        </p:blipFill>
        <p:spPr>
          <a:xfrm>
            <a:off x="2322126" y="1697293"/>
            <a:ext cx="4267200" cy="24003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23"/>
          <p:cNvSpPr txBox="1"/>
          <p:nvPr>
            <p:ph type="ctrTitle"/>
          </p:nvPr>
        </p:nvSpPr>
        <p:spPr>
          <a:xfrm>
            <a:off x="1159475" y="477795"/>
            <a:ext cx="6858000" cy="68834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40" name="Google Shape;540;p2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41" name="Google Shape;541;p23"/>
          <p:cNvPicPr preferRelativeResize="0"/>
          <p:nvPr/>
        </p:nvPicPr>
        <p:blipFill rotWithShape="1">
          <a:blip r:embed="rId3">
            <a:alphaModFix/>
          </a:blip>
          <a:srcRect b="0" l="0" r="0" t="0"/>
          <a:stretch/>
        </p:blipFill>
        <p:spPr>
          <a:xfrm>
            <a:off x="2295525" y="1393739"/>
            <a:ext cx="4552950" cy="609600"/>
          </a:xfrm>
          <a:prstGeom prst="rect">
            <a:avLst/>
          </a:prstGeom>
          <a:noFill/>
          <a:ln>
            <a:noFill/>
          </a:ln>
        </p:spPr>
      </p:pic>
      <p:pic>
        <p:nvPicPr>
          <p:cNvPr id="542" name="Google Shape;542;p23"/>
          <p:cNvPicPr preferRelativeResize="0"/>
          <p:nvPr/>
        </p:nvPicPr>
        <p:blipFill rotWithShape="1">
          <a:blip r:embed="rId4">
            <a:alphaModFix/>
          </a:blip>
          <a:srcRect b="0" l="0" r="0" t="0"/>
          <a:stretch/>
        </p:blipFill>
        <p:spPr>
          <a:xfrm>
            <a:off x="1534040" y="2139907"/>
            <a:ext cx="6191250" cy="2428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4"/>
          <p:cNvSpPr txBox="1"/>
          <p:nvPr>
            <p:ph type="ctrTitle"/>
          </p:nvPr>
        </p:nvSpPr>
        <p:spPr>
          <a:xfrm>
            <a:off x="1143000" y="471069"/>
            <a:ext cx="6858000" cy="73165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48" name="Google Shape;548;p2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49" name="Google Shape;549;p24"/>
          <p:cNvPicPr preferRelativeResize="0"/>
          <p:nvPr/>
        </p:nvPicPr>
        <p:blipFill rotWithShape="1">
          <a:blip r:embed="rId3">
            <a:alphaModFix/>
          </a:blip>
          <a:srcRect b="0" l="0" r="0" t="0"/>
          <a:stretch/>
        </p:blipFill>
        <p:spPr>
          <a:xfrm>
            <a:off x="1378037" y="1333953"/>
            <a:ext cx="6703283" cy="31475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25"/>
          <p:cNvSpPr txBox="1"/>
          <p:nvPr>
            <p:ph type="ctrTitle"/>
          </p:nvPr>
        </p:nvSpPr>
        <p:spPr>
          <a:xfrm>
            <a:off x="914400" y="296561"/>
            <a:ext cx="7234880" cy="86957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55" name="Google Shape;555;p2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56" name="Google Shape;556;p25"/>
          <p:cNvPicPr preferRelativeResize="0"/>
          <p:nvPr/>
        </p:nvPicPr>
        <p:blipFill rotWithShape="1">
          <a:blip r:embed="rId3">
            <a:alphaModFix/>
          </a:blip>
          <a:srcRect b="0" l="0" r="0" t="0"/>
          <a:stretch/>
        </p:blipFill>
        <p:spPr>
          <a:xfrm>
            <a:off x="911698" y="1327836"/>
            <a:ext cx="7172325" cy="609600"/>
          </a:xfrm>
          <a:prstGeom prst="rect">
            <a:avLst/>
          </a:prstGeom>
          <a:noFill/>
          <a:ln>
            <a:noFill/>
          </a:ln>
        </p:spPr>
      </p:pic>
      <p:pic>
        <p:nvPicPr>
          <p:cNvPr id="557" name="Google Shape;557;p25"/>
          <p:cNvPicPr preferRelativeResize="0"/>
          <p:nvPr/>
        </p:nvPicPr>
        <p:blipFill rotWithShape="1">
          <a:blip r:embed="rId4">
            <a:alphaModFix/>
          </a:blip>
          <a:srcRect b="0" l="0" r="0" t="0"/>
          <a:stretch/>
        </p:blipFill>
        <p:spPr>
          <a:xfrm>
            <a:off x="1283751" y="2093505"/>
            <a:ext cx="6708304" cy="213709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6"/>
          <p:cNvSpPr txBox="1"/>
          <p:nvPr>
            <p:ph type="ctrTitle"/>
          </p:nvPr>
        </p:nvSpPr>
        <p:spPr>
          <a:xfrm>
            <a:off x="1110048" y="461318"/>
            <a:ext cx="6858000" cy="9437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63" name="Google Shape;563;p26"/>
          <p:cNvSpPr txBox="1"/>
          <p:nvPr>
            <p:ph idx="1" type="subTitle"/>
          </p:nvPr>
        </p:nvSpPr>
        <p:spPr>
          <a:xfrm>
            <a:off x="1143000" y="1564708"/>
            <a:ext cx="6858000" cy="1241700"/>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lang="es-ES"/>
              <a:t>La cuadrícula tiene todas sus celdas </a:t>
            </a:r>
            <a:r>
              <a:rPr b="1" lang="es-ES"/>
              <a:t>una a continuación de la otra.</a:t>
            </a:r>
            <a:r>
              <a:rPr lang="es-ES"/>
              <a:t> </a:t>
            </a:r>
            <a:endParaRPr/>
          </a:p>
          <a:p>
            <a:pPr indent="-361950" lvl="0" marL="457200" rtl="0" algn="ctr">
              <a:lnSpc>
                <a:spcPct val="90000"/>
              </a:lnSpc>
              <a:spcBef>
                <a:spcPts val="800"/>
              </a:spcBef>
              <a:spcAft>
                <a:spcPts val="0"/>
              </a:spcAft>
              <a:buClr>
                <a:schemeClr val="dk1"/>
              </a:buClr>
              <a:buSzPct val="142857"/>
              <a:buNone/>
            </a:pPr>
            <a:r>
              <a:rPr lang="es-ES"/>
              <a:t>Aunque sería posible darle un margen a las celdas dentro del contenedor, existe una forma más apropiada, evitando los problemas clásicos de los modelos de caja: los </a:t>
            </a:r>
            <a:r>
              <a:rPr b="1" lang="es-ES"/>
              <a:t>huecos (gutters)</a:t>
            </a:r>
            <a:r>
              <a:rPr lang="es-ES"/>
              <a:t>.</a:t>
            </a:r>
            <a:endParaRPr/>
          </a:p>
          <a:p>
            <a:pPr indent="-361950" lvl="0" marL="457200" rtl="0" algn="ctr">
              <a:lnSpc>
                <a:spcPct val="90000"/>
              </a:lnSpc>
              <a:spcBef>
                <a:spcPts val="800"/>
              </a:spcBef>
              <a:spcAft>
                <a:spcPts val="0"/>
              </a:spcAft>
              <a:buClr>
                <a:schemeClr val="dk1"/>
              </a:buClr>
              <a:buSzPct val="142857"/>
              <a:buNone/>
            </a:pPr>
            <a:br>
              <a:rPr lang="es-ES"/>
            </a:br>
            <a:endParaRPr/>
          </a:p>
        </p:txBody>
      </p:sp>
      <p:pic>
        <p:nvPicPr>
          <p:cNvPr id="564" name="Google Shape;564;p26"/>
          <p:cNvPicPr preferRelativeResize="0"/>
          <p:nvPr/>
        </p:nvPicPr>
        <p:blipFill rotWithShape="1">
          <a:blip r:embed="rId3">
            <a:alphaModFix/>
          </a:blip>
          <a:srcRect b="0" l="0" r="0" t="0"/>
          <a:stretch/>
        </p:blipFill>
        <p:spPr>
          <a:xfrm>
            <a:off x="2867668" y="2588613"/>
            <a:ext cx="3705225" cy="141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dfe4d4cd1a_0_1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Historia y Propósito</a:t>
            </a:r>
            <a:endParaRPr/>
          </a:p>
        </p:txBody>
      </p:sp>
      <p:sp>
        <p:nvSpPr>
          <p:cNvPr id="213" name="Google Shape;213;g2dfe4d4cd1a_0_11"/>
          <p:cNvSpPr txBox="1"/>
          <p:nvPr>
            <p:ph idx="1" type="subTitle"/>
          </p:nvPr>
        </p:nvSpPr>
        <p:spPr>
          <a:xfrm>
            <a:off x="1143000" y="2701523"/>
            <a:ext cx="6858000" cy="2012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600">
                <a:solidFill>
                  <a:srgbClr val="188038"/>
                </a:solidFill>
                <a:latin typeface="Roboto Mono"/>
                <a:ea typeface="Roboto Mono"/>
                <a:cs typeface="Roboto Mono"/>
                <a:sym typeface="Roboto Mono"/>
              </a:rPr>
              <a:t>Float</a:t>
            </a:r>
            <a:r>
              <a:rPr lang="es-ES" sz="1600">
                <a:solidFill>
                  <a:srgbClr val="000000"/>
                </a:solidFill>
                <a:latin typeface="Arial"/>
                <a:ea typeface="Arial"/>
                <a:cs typeface="Arial"/>
                <a:sym typeface="Arial"/>
              </a:rPr>
              <a:t> fue introducido en las primeras etapas del desarrollo de CSS como una forma de imitar el comportamiento del texto que fluye alrededor de las imágenes en documentos impresos, como revistas y periódicos. Esto permitió a los diseñadores web crear páginas que combinaban texto e imágenes de manera fluida y dinámica, mejorando la estética y la legibilidad.</a:t>
            </a:r>
            <a:endParaRPr sz="2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27"/>
          <p:cNvSpPr txBox="1"/>
          <p:nvPr>
            <p:ph type="ctrTitle"/>
          </p:nvPr>
        </p:nvSpPr>
        <p:spPr>
          <a:xfrm>
            <a:off x="1151238" y="296562"/>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espacios</a:t>
            </a:r>
            <a:endParaRPr/>
          </a:p>
        </p:txBody>
      </p:sp>
      <p:pic>
        <p:nvPicPr>
          <p:cNvPr descr="https://lh3.googleusercontent.com/Qbtd5YWaqfecfVG4MAEcXafBObuTTe3R7ShrbvAbJKLBWyCpCSXrCd9f32mJ1uBW4MWNfybZTT3ZOetRW1TwYUKMKzTn33bfo1XGRC_S9ON3FA6G_kwBE2O3fVyESiHDy7c8l19dKldnUjOjfaOLkmD3zA=s2048" id="570" name="Google Shape;570;p27"/>
          <p:cNvPicPr preferRelativeResize="0"/>
          <p:nvPr/>
        </p:nvPicPr>
        <p:blipFill rotWithShape="1">
          <a:blip r:embed="rId3">
            <a:alphaModFix/>
          </a:blip>
          <a:srcRect b="0" l="0" r="0" t="0"/>
          <a:stretch/>
        </p:blipFill>
        <p:spPr>
          <a:xfrm>
            <a:off x="2372235" y="1237507"/>
            <a:ext cx="4234824" cy="336973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576" name="Google Shape;576;p2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77" name="Google Shape;577;p28"/>
          <p:cNvPicPr preferRelativeResize="0"/>
          <p:nvPr/>
        </p:nvPicPr>
        <p:blipFill rotWithShape="1">
          <a:blip r:embed="rId3">
            <a:alphaModFix/>
          </a:blip>
          <a:srcRect b="0" l="0" r="0" t="0"/>
          <a:stretch/>
        </p:blipFill>
        <p:spPr>
          <a:xfrm>
            <a:off x="180718" y="732314"/>
            <a:ext cx="8666720" cy="383968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29"/>
          <p:cNvSpPr txBox="1"/>
          <p:nvPr>
            <p:ph type="ctrTitle"/>
          </p:nvPr>
        </p:nvSpPr>
        <p:spPr>
          <a:xfrm>
            <a:off x="1159476" y="387179"/>
            <a:ext cx="6858000" cy="68010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83" name="Google Shape;583;p2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84" name="Google Shape;584;p29"/>
          <p:cNvPicPr preferRelativeResize="0"/>
          <p:nvPr/>
        </p:nvPicPr>
        <p:blipFill rotWithShape="1">
          <a:blip r:embed="rId3">
            <a:alphaModFix/>
          </a:blip>
          <a:srcRect b="0" l="0" r="0" t="0"/>
          <a:stretch/>
        </p:blipFill>
        <p:spPr>
          <a:xfrm>
            <a:off x="776288" y="1270429"/>
            <a:ext cx="7591425" cy="361950"/>
          </a:xfrm>
          <a:prstGeom prst="rect">
            <a:avLst/>
          </a:prstGeom>
          <a:noFill/>
          <a:ln>
            <a:noFill/>
          </a:ln>
        </p:spPr>
      </p:pic>
      <p:pic>
        <p:nvPicPr>
          <p:cNvPr id="585" name="Google Shape;585;p29"/>
          <p:cNvPicPr preferRelativeResize="0"/>
          <p:nvPr/>
        </p:nvPicPr>
        <p:blipFill rotWithShape="1">
          <a:blip r:embed="rId4">
            <a:alphaModFix/>
          </a:blip>
          <a:srcRect b="0" l="0" r="0" t="0"/>
          <a:stretch/>
        </p:blipFill>
        <p:spPr>
          <a:xfrm>
            <a:off x="347662" y="1722996"/>
            <a:ext cx="8448675" cy="2905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0"/>
          <p:cNvSpPr txBox="1"/>
          <p:nvPr>
            <p:ph type="ctrTitle"/>
          </p:nvPr>
        </p:nvSpPr>
        <p:spPr>
          <a:xfrm>
            <a:off x="1122919" y="107090"/>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 por áreas</a:t>
            </a:r>
            <a:endParaRPr/>
          </a:p>
        </p:txBody>
      </p:sp>
      <p:sp>
        <p:nvSpPr>
          <p:cNvPr id="591" name="Google Shape;591;p30"/>
          <p:cNvSpPr txBox="1"/>
          <p:nvPr>
            <p:ph idx="1" type="subTitle"/>
          </p:nvPr>
        </p:nvSpPr>
        <p:spPr>
          <a:xfrm>
            <a:off x="708454" y="1210480"/>
            <a:ext cx="3863546" cy="1837519"/>
          </a:xfrm>
          <a:prstGeom prst="rect">
            <a:avLst/>
          </a:prstGeom>
          <a:noFill/>
          <a:ln>
            <a:noFill/>
          </a:ln>
        </p:spPr>
        <p:txBody>
          <a:bodyPr anchorCtr="0" anchor="t" bIns="34275" lIns="68575" spcFirstLastPara="1" rIns="68575" wrap="square" tIns="34275">
            <a:normAutofit lnSpcReduction="10000"/>
          </a:bodyPr>
          <a:lstStyle/>
          <a:p>
            <a:pPr indent="-361950" lvl="0" marL="457200" rtl="0" algn="just">
              <a:lnSpc>
                <a:spcPct val="90000"/>
              </a:lnSpc>
              <a:spcBef>
                <a:spcPts val="800"/>
              </a:spcBef>
              <a:spcAft>
                <a:spcPts val="0"/>
              </a:spcAft>
              <a:buSzPts val="1800"/>
              <a:buNone/>
            </a:pPr>
            <a:r>
              <a:rPr lang="es-ES"/>
              <a:t>Llevemos a práctica , agregando más estilos al padre (el contenedor) y verificando que tiene las propiedades </a:t>
            </a:r>
            <a:r>
              <a:rPr i="1" lang="es-ES"/>
              <a:t>grid-row-gap</a:t>
            </a:r>
            <a:r>
              <a:rPr lang="es-ES"/>
              <a:t> y </a:t>
            </a:r>
            <a:r>
              <a:rPr i="1" lang="es-ES"/>
              <a:t>grid-column-gap,</a:t>
            </a:r>
            <a:r>
              <a:rPr lang="es-ES"/>
              <a:t> para hacer separaciones entre las columnas o filas, según el caso.</a:t>
            </a:r>
            <a:endParaRPr/>
          </a:p>
        </p:txBody>
      </p:sp>
      <p:pic>
        <p:nvPicPr>
          <p:cNvPr id="592" name="Google Shape;592;p30"/>
          <p:cNvPicPr preferRelativeResize="0"/>
          <p:nvPr/>
        </p:nvPicPr>
        <p:blipFill rotWithShape="1">
          <a:blip r:embed="rId3">
            <a:alphaModFix/>
          </a:blip>
          <a:srcRect b="0" l="0" r="0" t="0"/>
          <a:stretch/>
        </p:blipFill>
        <p:spPr>
          <a:xfrm>
            <a:off x="1122919" y="3142735"/>
            <a:ext cx="3619500" cy="1181100"/>
          </a:xfrm>
          <a:prstGeom prst="rect">
            <a:avLst/>
          </a:prstGeom>
          <a:noFill/>
          <a:ln>
            <a:noFill/>
          </a:ln>
        </p:spPr>
      </p:pic>
      <p:pic>
        <p:nvPicPr>
          <p:cNvPr id="593" name="Google Shape;593;p30"/>
          <p:cNvPicPr preferRelativeResize="0"/>
          <p:nvPr/>
        </p:nvPicPr>
        <p:blipFill rotWithShape="1">
          <a:blip r:embed="rId4">
            <a:alphaModFix/>
          </a:blip>
          <a:srcRect b="0" l="0" r="0" t="0"/>
          <a:stretch/>
        </p:blipFill>
        <p:spPr>
          <a:xfrm>
            <a:off x="4985179" y="981461"/>
            <a:ext cx="3638550" cy="3724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31"/>
          <p:cNvSpPr txBox="1"/>
          <p:nvPr>
            <p:ph type="ctrTitle"/>
          </p:nvPr>
        </p:nvSpPr>
        <p:spPr>
          <a:xfrm>
            <a:off x="140043" y="271849"/>
            <a:ext cx="8855676" cy="70021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3200"/>
              <a:t>Usá Grillas y generá Secciones en tu </a:t>
            </a:r>
            <a:r>
              <a:rPr i="1" lang="es-ES" sz="3200"/>
              <a:t>Web</a:t>
            </a:r>
            <a:endParaRPr/>
          </a:p>
        </p:txBody>
      </p:sp>
      <p:sp>
        <p:nvSpPr>
          <p:cNvPr id="599" name="Google Shape;599;p31"/>
          <p:cNvSpPr txBox="1"/>
          <p:nvPr>
            <p:ph idx="1" type="subTitle"/>
          </p:nvPr>
        </p:nvSpPr>
        <p:spPr>
          <a:xfrm>
            <a:off x="1118286" y="1161053"/>
            <a:ext cx="6858000" cy="1812805"/>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Recapitulando, con el </a:t>
            </a:r>
            <a:r>
              <a:rPr i="1" lang="es-ES"/>
              <a:t>Grid System</a:t>
            </a:r>
            <a:r>
              <a:rPr lang="es-ES"/>
              <a:t> podés generar secciones de una página web en pocos minutos. Por ejemplo, podrías hacer una sidebar a la izquierda con una columna de 3, una sección de contenido en el centro con una columna de 6 y una sección de publicidad a la derecha con otra columna de 3.</a:t>
            </a:r>
            <a:endParaRPr/>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Clr>
                <a:schemeClr val="dk1"/>
              </a:buClr>
              <a:buSzPct val="117647"/>
              <a:buNone/>
            </a:pPr>
            <a:r>
              <a:rPr lang="es-ES"/>
              <a:t>En este ejercicio, crearás esta grilla aplicando este sistema. </a:t>
            </a:r>
            <a:endParaRPr/>
          </a:p>
          <a:p>
            <a:pPr indent="-361950" lvl="0" marL="457200" rtl="0" algn="ctr">
              <a:lnSpc>
                <a:spcPct val="90000"/>
              </a:lnSpc>
              <a:spcBef>
                <a:spcPts val="800"/>
              </a:spcBef>
              <a:spcAft>
                <a:spcPts val="0"/>
              </a:spcAft>
              <a:buClr>
                <a:schemeClr val="dk1"/>
              </a:buClr>
              <a:buSzPct val="117647"/>
              <a:buNone/>
            </a:pPr>
            <a:r>
              <a:rPr lang="es-ES"/>
              <a:t>Actividad en el drive!</a:t>
            </a:r>
            <a:endParaRPr/>
          </a:p>
        </p:txBody>
      </p:sp>
      <p:pic>
        <p:nvPicPr>
          <p:cNvPr id="600" name="Google Shape;600;p31"/>
          <p:cNvPicPr preferRelativeResize="0"/>
          <p:nvPr/>
        </p:nvPicPr>
        <p:blipFill rotWithShape="1">
          <a:blip r:embed="rId3">
            <a:alphaModFix/>
          </a:blip>
          <a:srcRect b="0" l="0" r="0" t="0"/>
          <a:stretch/>
        </p:blipFill>
        <p:spPr>
          <a:xfrm>
            <a:off x="1328866" y="3014662"/>
            <a:ext cx="6667500" cy="885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2"/>
          <p:cNvSpPr txBox="1"/>
          <p:nvPr>
            <p:ph type="ctrTitle"/>
          </p:nvPr>
        </p:nvSpPr>
        <p:spPr>
          <a:xfrm>
            <a:off x="1093573" y="504021"/>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Posición de hijos (desde el padre)</a:t>
            </a:r>
            <a:br>
              <a:rPr b="0" lang="es-ES"/>
            </a:br>
            <a:br>
              <a:rPr lang="es-ES"/>
            </a:br>
            <a:endParaRPr/>
          </a:p>
        </p:txBody>
      </p:sp>
      <p:sp>
        <p:nvSpPr>
          <p:cNvPr id="606" name="Google Shape;606;p3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07" name="Google Shape;607;p32"/>
          <p:cNvPicPr preferRelativeResize="0"/>
          <p:nvPr/>
        </p:nvPicPr>
        <p:blipFill rotWithShape="1">
          <a:blip r:embed="rId3">
            <a:alphaModFix/>
          </a:blip>
          <a:srcRect b="0" l="0" r="0" t="0"/>
          <a:stretch/>
        </p:blipFill>
        <p:spPr>
          <a:xfrm>
            <a:off x="827902" y="1370313"/>
            <a:ext cx="7620000" cy="30289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13" name="Google Shape;613;p3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14" name="Google Shape;614;p33"/>
          <p:cNvPicPr preferRelativeResize="0"/>
          <p:nvPr/>
        </p:nvPicPr>
        <p:blipFill rotWithShape="1">
          <a:blip r:embed="rId3">
            <a:alphaModFix/>
          </a:blip>
          <a:srcRect b="0" l="0" r="0" t="0"/>
          <a:stretch/>
        </p:blipFill>
        <p:spPr>
          <a:xfrm>
            <a:off x="361950" y="280988"/>
            <a:ext cx="8420100" cy="45815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4"/>
          <p:cNvSpPr txBox="1"/>
          <p:nvPr>
            <p:ph type="ctrTitle"/>
          </p:nvPr>
        </p:nvSpPr>
        <p:spPr>
          <a:xfrm>
            <a:off x="1175951" y="288323"/>
            <a:ext cx="6858000" cy="93547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Posición de Elementos</a:t>
            </a:r>
            <a:endParaRPr/>
          </a:p>
        </p:txBody>
      </p:sp>
      <p:sp>
        <p:nvSpPr>
          <p:cNvPr id="620" name="Google Shape;620;p3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21" name="Google Shape;621;p34"/>
          <p:cNvPicPr preferRelativeResize="0"/>
          <p:nvPr/>
        </p:nvPicPr>
        <p:blipFill rotWithShape="1">
          <a:blip r:embed="rId3">
            <a:alphaModFix/>
          </a:blip>
          <a:srcRect b="0" l="0" r="0" t="0"/>
          <a:stretch/>
        </p:blipFill>
        <p:spPr>
          <a:xfrm>
            <a:off x="947352" y="1258108"/>
            <a:ext cx="7422292" cy="313768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5"/>
          <p:cNvSpPr txBox="1"/>
          <p:nvPr>
            <p:ph type="ctrTitle"/>
          </p:nvPr>
        </p:nvSpPr>
        <p:spPr>
          <a:xfrm>
            <a:off x="1035908" y="502508"/>
            <a:ext cx="6858000" cy="70481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Ítems propiedades</a:t>
            </a:r>
            <a:endParaRPr/>
          </a:p>
        </p:txBody>
      </p:sp>
      <p:sp>
        <p:nvSpPr>
          <p:cNvPr id="627" name="Google Shape;627;p35"/>
          <p:cNvSpPr txBox="1"/>
          <p:nvPr>
            <p:ph idx="1" type="subTitle"/>
          </p:nvPr>
        </p:nvSpPr>
        <p:spPr>
          <a:xfrm>
            <a:off x="1175951" y="1358761"/>
            <a:ext cx="6858000" cy="1623336"/>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lang="es-ES"/>
              <a:t>Hasta ahora hemos visto propiedades CSS que se aplican solamente al contenedor padre de una cuadrícula. </a:t>
            </a:r>
            <a:endParaRPr/>
          </a:p>
          <a:p>
            <a:pPr indent="-361950" lvl="0" marL="457200" rtl="0" algn="ctr">
              <a:lnSpc>
                <a:spcPct val="90000"/>
              </a:lnSpc>
              <a:spcBef>
                <a:spcPts val="800"/>
              </a:spcBef>
              <a:spcAft>
                <a:spcPts val="0"/>
              </a:spcAft>
              <a:buClr>
                <a:schemeClr val="dk1"/>
              </a:buClr>
              <a:buSzPct val="142857"/>
              <a:buNone/>
            </a:pPr>
            <a:r>
              <a:rPr lang="es-ES"/>
              <a:t>Ahora vamos a ver ciertas propiedades que se aplican a cada ítem hijo de la cuadrícula, para alterar o cambiar el comportamiento específico de dicho elemento.</a:t>
            </a:r>
            <a:endParaRPr/>
          </a:p>
          <a:p>
            <a:pPr indent="-361950" lvl="0" marL="457200" rtl="0" algn="ctr">
              <a:lnSpc>
                <a:spcPct val="90000"/>
              </a:lnSpc>
              <a:spcBef>
                <a:spcPts val="800"/>
              </a:spcBef>
              <a:spcAft>
                <a:spcPts val="0"/>
              </a:spcAft>
              <a:buClr>
                <a:schemeClr val="dk1"/>
              </a:buClr>
              <a:buSzPct val="142857"/>
              <a:buNone/>
            </a:pPr>
            <a:r>
              <a:rPr b="1" lang="es-ES"/>
              <a:t>Prueba sus propiedades </a:t>
            </a:r>
            <a:r>
              <a:rPr b="1" lang="es-ES" u="sng">
                <a:solidFill>
                  <a:schemeClr val="hlink"/>
                </a:solidFill>
                <a:hlinkClick r:id="rId3"/>
              </a:rPr>
              <a:t>aquí</a:t>
            </a:r>
            <a:r>
              <a:rPr b="1" lang="es-ES"/>
              <a:t>.</a:t>
            </a:r>
            <a:endParaRPr/>
          </a:p>
          <a:p>
            <a:pPr indent="-361950" lvl="0" marL="457200" rtl="0" algn="ctr">
              <a:lnSpc>
                <a:spcPct val="90000"/>
              </a:lnSpc>
              <a:spcBef>
                <a:spcPts val="800"/>
              </a:spcBef>
              <a:spcAft>
                <a:spcPts val="0"/>
              </a:spcAft>
              <a:buClr>
                <a:schemeClr val="dk1"/>
              </a:buClr>
              <a:buSzPct val="142857"/>
              <a:buNone/>
            </a:pPr>
            <a:br>
              <a:rPr lang="es-ES"/>
            </a:br>
            <a:endParaRPr/>
          </a:p>
        </p:txBody>
      </p:sp>
      <p:pic>
        <p:nvPicPr>
          <p:cNvPr id="628" name="Google Shape;628;p35"/>
          <p:cNvPicPr preferRelativeResize="0"/>
          <p:nvPr/>
        </p:nvPicPr>
        <p:blipFill rotWithShape="1">
          <a:blip r:embed="rId4">
            <a:alphaModFix/>
          </a:blip>
          <a:srcRect b="0" l="0" r="0" t="0"/>
          <a:stretch/>
        </p:blipFill>
        <p:spPr>
          <a:xfrm>
            <a:off x="881448" y="2571750"/>
            <a:ext cx="7661189" cy="185775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dfe4d4cd1a_0_31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Librerías y Frameworks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dfe4d4cd1a_0_1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Cómo Funciona</a:t>
            </a:r>
            <a:endParaRPr/>
          </a:p>
        </p:txBody>
      </p:sp>
      <p:sp>
        <p:nvSpPr>
          <p:cNvPr id="219" name="Google Shape;219;g2dfe4d4cd1a_0_1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400">
                <a:solidFill>
                  <a:srgbClr val="000000"/>
                </a:solidFill>
                <a:latin typeface="Arial"/>
                <a:ea typeface="Arial"/>
                <a:cs typeface="Arial"/>
                <a:sym typeface="Arial"/>
              </a:rPr>
              <a:t>Al aplicar </a:t>
            </a:r>
            <a:r>
              <a:rPr lang="es-ES" sz="1400">
                <a:solidFill>
                  <a:srgbClr val="188038"/>
                </a:solidFill>
                <a:latin typeface="Roboto Mono"/>
                <a:ea typeface="Roboto Mono"/>
                <a:cs typeface="Roboto Mono"/>
                <a:sym typeface="Roboto Mono"/>
              </a:rPr>
              <a:t>float</a:t>
            </a:r>
            <a:r>
              <a:rPr lang="es-ES" sz="1400">
                <a:solidFill>
                  <a:srgbClr val="000000"/>
                </a:solidFill>
                <a:latin typeface="Arial"/>
                <a:ea typeface="Arial"/>
                <a:cs typeface="Arial"/>
                <a:sym typeface="Arial"/>
              </a:rPr>
              <a:t> a un elemento, este se saca del flujo normal del documento y se coloca a lo largo del borde izquierdo o derecho de su contenedor más cercano que tiene un posicionamiento relativo. Otros elementos, como bloques de texto, luego fluyen a su alrededor en el lado opuesto. Las opciones típicas para </a:t>
            </a:r>
            <a:r>
              <a:rPr lang="es-ES" sz="1400">
                <a:solidFill>
                  <a:srgbClr val="188038"/>
                </a:solidFill>
                <a:latin typeface="Roboto Mono"/>
                <a:ea typeface="Roboto Mono"/>
                <a:cs typeface="Roboto Mono"/>
                <a:sym typeface="Roboto Mono"/>
              </a:rPr>
              <a:t>float</a:t>
            </a:r>
            <a:r>
              <a:rPr lang="es-ES" sz="1400">
                <a:solidFill>
                  <a:srgbClr val="000000"/>
                </a:solidFill>
                <a:latin typeface="Arial"/>
                <a:ea typeface="Arial"/>
                <a:cs typeface="Arial"/>
                <a:sym typeface="Arial"/>
              </a:rPr>
              <a:t> son </a:t>
            </a:r>
            <a:r>
              <a:rPr lang="es-ES" sz="1400">
                <a:solidFill>
                  <a:srgbClr val="188038"/>
                </a:solidFill>
                <a:latin typeface="Roboto Mono"/>
                <a:ea typeface="Roboto Mono"/>
                <a:cs typeface="Roboto Mono"/>
                <a:sym typeface="Roboto Mono"/>
              </a:rPr>
              <a:t>left</a:t>
            </a:r>
            <a:r>
              <a:rPr lang="es-ES" sz="1400">
                <a:solidFill>
                  <a:srgbClr val="000000"/>
                </a:solidFill>
                <a:latin typeface="Arial"/>
                <a:ea typeface="Arial"/>
                <a:cs typeface="Arial"/>
                <a:sym typeface="Arial"/>
              </a:rPr>
              <a:t>, </a:t>
            </a:r>
            <a:r>
              <a:rPr lang="es-ES" sz="1400">
                <a:solidFill>
                  <a:srgbClr val="188038"/>
                </a:solidFill>
                <a:latin typeface="Roboto Mono"/>
                <a:ea typeface="Roboto Mono"/>
                <a:cs typeface="Roboto Mono"/>
                <a:sym typeface="Roboto Mono"/>
              </a:rPr>
              <a:t>right</a:t>
            </a:r>
            <a:r>
              <a:rPr lang="es-ES" sz="1400">
                <a:solidFill>
                  <a:srgbClr val="000000"/>
                </a:solidFill>
                <a:latin typeface="Arial"/>
                <a:ea typeface="Arial"/>
                <a:cs typeface="Arial"/>
                <a:sym typeface="Arial"/>
              </a:rPr>
              <a:t> y </a:t>
            </a:r>
            <a:r>
              <a:rPr lang="es-ES" sz="1400">
                <a:solidFill>
                  <a:srgbClr val="188038"/>
                </a:solidFill>
                <a:latin typeface="Roboto Mono"/>
                <a:ea typeface="Roboto Mono"/>
                <a:cs typeface="Roboto Mono"/>
                <a:sym typeface="Roboto Mono"/>
              </a:rPr>
              <a:t>none</a:t>
            </a:r>
            <a:r>
              <a:rPr lang="es-ES" sz="1400">
                <a:solidFill>
                  <a:srgbClr val="000000"/>
                </a:solidFill>
                <a:latin typeface="Arial"/>
                <a:ea typeface="Arial"/>
                <a:cs typeface="Arial"/>
                <a:sym typeface="Arial"/>
              </a:rPr>
              <a:t>, siendo </a:t>
            </a:r>
            <a:r>
              <a:rPr lang="es-ES" sz="1400">
                <a:solidFill>
                  <a:srgbClr val="188038"/>
                </a:solidFill>
                <a:latin typeface="Roboto Mono"/>
                <a:ea typeface="Roboto Mono"/>
                <a:cs typeface="Roboto Mono"/>
                <a:sym typeface="Roboto Mono"/>
              </a:rPr>
              <a:t>none</a:t>
            </a:r>
            <a:r>
              <a:rPr lang="es-ES" sz="1400">
                <a:solidFill>
                  <a:srgbClr val="000000"/>
                </a:solidFill>
                <a:latin typeface="Arial"/>
                <a:ea typeface="Arial"/>
                <a:cs typeface="Arial"/>
                <a:sym typeface="Arial"/>
              </a:rPr>
              <a:t> el valor predeterminado que coloca el elemento en el flujo normal del documento.</a:t>
            </a:r>
            <a:endParaRPr sz="2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g2dfe4d4cd1a_0_3232"/>
          <p:cNvPicPr preferRelativeResize="0"/>
          <p:nvPr/>
        </p:nvPicPr>
        <p:blipFill rotWithShape="1">
          <a:blip r:embed="rId3">
            <a:alphaModFix/>
          </a:blip>
          <a:srcRect b="0" l="0" r="0" t="0"/>
          <a:stretch/>
        </p:blipFill>
        <p:spPr>
          <a:xfrm>
            <a:off x="151867" y="429684"/>
            <a:ext cx="8601075" cy="4381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g2dfe4d4cd1a_0_3344"/>
          <p:cNvPicPr preferRelativeResize="0"/>
          <p:nvPr/>
        </p:nvPicPr>
        <p:blipFill rotWithShape="1">
          <a:blip r:embed="rId3">
            <a:alphaModFix/>
          </a:blip>
          <a:srcRect b="0" l="0" r="0" t="0"/>
          <a:stretch/>
        </p:blipFill>
        <p:spPr>
          <a:xfrm>
            <a:off x="452438" y="557213"/>
            <a:ext cx="8239125" cy="4029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dfe4d4cd1a_0_3461"/>
          <p:cNvSpPr txBox="1"/>
          <p:nvPr>
            <p:ph type="ctrTitle"/>
          </p:nvPr>
        </p:nvSpPr>
        <p:spPr>
          <a:xfrm>
            <a:off x="1100666" y="2255705"/>
            <a:ext cx="6858000" cy="4599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Bootstrap</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g2dfe4d4cd1a_0_3573"/>
          <p:cNvPicPr preferRelativeResize="0"/>
          <p:nvPr/>
        </p:nvPicPr>
        <p:blipFill rotWithShape="1">
          <a:blip r:embed="rId3">
            <a:alphaModFix/>
          </a:blip>
          <a:srcRect b="0" l="0" r="0" t="0"/>
          <a:stretch/>
        </p:blipFill>
        <p:spPr>
          <a:xfrm>
            <a:off x="26258" y="0"/>
            <a:ext cx="9117742" cy="471011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2dfe4d4cd1a_0_3685"/>
          <p:cNvSpPr/>
          <p:nvPr/>
        </p:nvSpPr>
        <p:spPr>
          <a:xfrm>
            <a:off x="948266" y="365152"/>
            <a:ext cx="57912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Conociendo</a:t>
            </a:r>
            <a:r>
              <a:rPr b="1" i="0" lang="es-ES" sz="1400" u="none" cap="none" strike="noStrike">
                <a:solidFill>
                  <a:srgbClr val="000000"/>
                </a:solidFill>
                <a:latin typeface="Arial"/>
                <a:ea typeface="Arial"/>
                <a:cs typeface="Arial"/>
                <a:sym typeface="Arial"/>
              </a:rPr>
              <a:t> </a:t>
            </a:r>
            <a:r>
              <a:rPr b="1" i="0" lang="es-ES" sz="4100" u="none" cap="none" strike="noStrike">
                <a:solidFill>
                  <a:srgbClr val="4089D7"/>
                </a:solidFill>
                <a:latin typeface="Nunito"/>
                <a:ea typeface="Nunito"/>
                <a:cs typeface="Nunito"/>
                <a:sym typeface="Nunito"/>
              </a:rPr>
              <a:t>Bootstrap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659" name="Google Shape;659;g2dfe4d4cd1a_0_3685"/>
          <p:cNvPicPr preferRelativeResize="0"/>
          <p:nvPr/>
        </p:nvPicPr>
        <p:blipFill rotWithShape="1">
          <a:blip r:embed="rId3">
            <a:alphaModFix/>
          </a:blip>
          <a:srcRect b="0" l="0" r="0" t="0"/>
          <a:stretch/>
        </p:blipFill>
        <p:spPr>
          <a:xfrm>
            <a:off x="5870575" y="1710266"/>
            <a:ext cx="2329179" cy="2306639"/>
          </a:xfrm>
          <a:prstGeom prst="rect">
            <a:avLst/>
          </a:prstGeom>
          <a:noFill/>
          <a:ln>
            <a:noFill/>
          </a:ln>
        </p:spPr>
      </p:pic>
      <p:sp>
        <p:nvSpPr>
          <p:cNvPr id="660" name="Google Shape;660;g2dfe4d4cd1a_0_3685"/>
          <p:cNvSpPr/>
          <p:nvPr/>
        </p:nvSpPr>
        <p:spPr>
          <a:xfrm>
            <a:off x="821266" y="2010380"/>
            <a:ext cx="4572000" cy="26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Es un framework originalmente creado por Twitter, que permite crear interfaces web con CSS y JavaScript, y cuya particularidad es la de adaptar la interfaz del sitio web al tamaño del dispositivo en que se visualice (es responsive).</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2dfe4d4cd1a_0_563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Características Clave de Bootstrap</a:t>
            </a:r>
            <a:endParaRPr/>
          </a:p>
        </p:txBody>
      </p:sp>
      <p:sp>
        <p:nvSpPr>
          <p:cNvPr id="666" name="Google Shape;666;g2dfe4d4cd1a_0_563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dfe4d4cd1a_0_564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Responsive Design:</a:t>
            </a:r>
            <a:endParaRPr/>
          </a:p>
        </p:txBody>
      </p:sp>
      <p:sp>
        <p:nvSpPr>
          <p:cNvPr id="672" name="Google Shape;672;g2dfe4d4cd1a_0_564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Bootstrap utiliza un sistema de grillas fluidas que se adapta dinámicamente al tamaño de la pantalla del dispositivo, desde teléfonos móviles hasta pantallas grandes de escritorio.</a:t>
            </a:r>
            <a:endParaRPr/>
          </a:p>
          <a:p>
            <a:pPr indent="0" lvl="0" marL="0" rtl="0" algn="ctr">
              <a:spcBef>
                <a:spcPts val="80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2dfe4d4cd1a_0_565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Componentes Pre-diseñados</a:t>
            </a:r>
            <a:endParaRPr/>
          </a:p>
        </p:txBody>
      </p:sp>
      <p:sp>
        <p:nvSpPr>
          <p:cNvPr id="678" name="Google Shape;678;g2dfe4d4cd1a_0_5652"/>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 Ofrece una amplia gama de componentes HTML y CSS para botones, formularios, navegaciones, modales, alertas y mucho más, lo que permite a los desarrolladores construir interfaces de usuario ricas y atractivas de manera rápida.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2dfe4d4cd1a_0_5659"/>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Plugins de JavaScript:</a:t>
            </a:r>
            <a:endParaRPr/>
          </a:p>
        </p:txBody>
      </p:sp>
      <p:sp>
        <p:nvSpPr>
          <p:cNvPr id="684" name="Google Shape;684;g2dfe4d4cd1a_0_5659"/>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Incluye numerosos plugins jQuery que añaden funcionalidades avanzadas a los componentes, como tooltips, carruseles, popovers y más.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g2dfe4d4cd1a_0_566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Compatibilidad con Navegadores:</a:t>
            </a:r>
            <a:endParaRPr/>
          </a:p>
        </p:txBody>
      </p:sp>
      <p:sp>
        <p:nvSpPr>
          <p:cNvPr id="690" name="Google Shape;690;g2dfe4d4cd1a_0_566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 Está diseñado para funcionar en todos los navegadores modernos y garantiza que los elementos se muestren de manera consistente en diferentes plataformas.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dfe4d4cd1a_0_25"/>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Consideraciones</a:t>
            </a:r>
            <a:endParaRPr/>
          </a:p>
        </p:txBody>
      </p:sp>
      <p:sp>
        <p:nvSpPr>
          <p:cNvPr id="225" name="Google Shape;225;g2dfe4d4cd1a_0_25"/>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400">
                <a:solidFill>
                  <a:srgbClr val="000000"/>
                </a:solidFill>
                <a:latin typeface="Arial"/>
                <a:ea typeface="Arial"/>
                <a:cs typeface="Arial"/>
                <a:sym typeface="Arial"/>
              </a:rPr>
              <a:t>Mientras que </a:t>
            </a:r>
            <a:r>
              <a:rPr lang="es-ES" sz="1400">
                <a:solidFill>
                  <a:srgbClr val="188038"/>
                </a:solidFill>
                <a:latin typeface="Roboto Mono"/>
                <a:ea typeface="Roboto Mono"/>
                <a:cs typeface="Roboto Mono"/>
                <a:sym typeface="Roboto Mono"/>
              </a:rPr>
              <a:t>float</a:t>
            </a:r>
            <a:r>
              <a:rPr lang="es-ES" sz="1400">
                <a:solidFill>
                  <a:srgbClr val="000000"/>
                </a:solidFill>
                <a:latin typeface="Arial"/>
                <a:ea typeface="Arial"/>
                <a:cs typeface="Arial"/>
                <a:sym typeface="Arial"/>
              </a:rPr>
              <a:t> es poderoso, no está libre de complicaciones. Puede causar problemas de layout, especialmente cuando no se maneja adecuadamente el desbordamiento del contenido que no está flotando. Además, el uso de </a:t>
            </a:r>
            <a:r>
              <a:rPr lang="es-ES" sz="1400">
                <a:solidFill>
                  <a:srgbClr val="188038"/>
                </a:solidFill>
                <a:latin typeface="Roboto Mono"/>
                <a:ea typeface="Roboto Mono"/>
                <a:cs typeface="Roboto Mono"/>
                <a:sym typeface="Roboto Mono"/>
              </a:rPr>
              <a:t>float</a:t>
            </a:r>
            <a:r>
              <a:rPr lang="es-ES" sz="1400">
                <a:solidFill>
                  <a:srgbClr val="000000"/>
                </a:solidFill>
                <a:latin typeface="Arial"/>
                <a:ea typeface="Arial"/>
                <a:cs typeface="Arial"/>
                <a:sym typeface="Arial"/>
              </a:rPr>
              <a:t> puede requerir la implementación de técnicas de "clearfix" para asegurar que los contenedores padre no colapsen cuando sus hijos están flotando.</a:t>
            </a:r>
            <a:endParaRPr sz="21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g2dfe4d4cd1a_0_3799"/>
          <p:cNvPicPr preferRelativeResize="0"/>
          <p:nvPr/>
        </p:nvPicPr>
        <p:blipFill rotWithShape="1">
          <a:blip r:embed="rId3">
            <a:alphaModFix/>
          </a:blip>
          <a:srcRect b="0" l="0" r="0" t="0"/>
          <a:stretch/>
        </p:blipFill>
        <p:spPr>
          <a:xfrm>
            <a:off x="0" y="0"/>
            <a:ext cx="9144000" cy="45529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g2dfe4d4cd1a_0_3911"/>
          <p:cNvPicPr preferRelativeResize="0"/>
          <p:nvPr/>
        </p:nvPicPr>
        <p:blipFill rotWithShape="1">
          <a:blip r:embed="rId3">
            <a:alphaModFix/>
          </a:blip>
          <a:srcRect b="0" l="0" r="0" t="0"/>
          <a:stretch/>
        </p:blipFill>
        <p:spPr>
          <a:xfrm>
            <a:off x="-2382" y="0"/>
            <a:ext cx="9146381" cy="4562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2dfe4d4cd1a_0_4023"/>
          <p:cNvSpPr/>
          <p:nvPr/>
        </p:nvSpPr>
        <p:spPr>
          <a:xfrm>
            <a:off x="948266" y="365152"/>
            <a:ext cx="57912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Conociendo</a:t>
            </a:r>
            <a:r>
              <a:rPr b="1" i="0" lang="es-ES" sz="1400" u="none" cap="none" strike="noStrike">
                <a:solidFill>
                  <a:srgbClr val="000000"/>
                </a:solidFill>
                <a:latin typeface="Arial"/>
                <a:ea typeface="Arial"/>
                <a:cs typeface="Arial"/>
                <a:sym typeface="Arial"/>
              </a:rPr>
              <a:t> </a:t>
            </a:r>
            <a:r>
              <a:rPr b="1" i="0" lang="es-ES" sz="4100" u="none" cap="none" strike="noStrike">
                <a:solidFill>
                  <a:srgbClr val="4089D7"/>
                </a:solidFill>
                <a:latin typeface="Nunito"/>
                <a:ea typeface="Nunito"/>
                <a:cs typeface="Nunito"/>
                <a:sym typeface="Nunito"/>
              </a:rPr>
              <a:t>Bootstrap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06" name="Google Shape;706;g2dfe4d4cd1a_0_4023"/>
          <p:cNvSpPr/>
          <p:nvPr/>
        </p:nvSpPr>
        <p:spPr>
          <a:xfrm>
            <a:off x="821266" y="2010380"/>
            <a:ext cx="4572000" cy="26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2000" u="none" cap="none" strike="noStrike">
                <a:solidFill>
                  <a:srgbClr val="000000"/>
                </a:solidFill>
                <a:latin typeface="Arial"/>
                <a:ea typeface="Arial"/>
                <a:cs typeface="Arial"/>
                <a:sym typeface="Arial"/>
              </a:rPr>
              <a:t>Básicamente, tiene las ventajas de cualquier Framework, así como sus inconvenientes.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r>
              <a:rPr b="0" i="0" lang="es-ES" sz="2000" u="none" cap="none" strike="noStrike">
                <a:solidFill>
                  <a:srgbClr val="000000"/>
                </a:solidFill>
                <a:latin typeface="Arial"/>
                <a:ea typeface="Arial"/>
                <a:cs typeface="Arial"/>
                <a:sym typeface="Arial"/>
              </a:rPr>
              <a:t>Si te adaptas a la forma de trabajo, y es el aspecto que buscas, es lo ideal.</a:t>
            </a:r>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6.googleusercontent.com/9fZUnS0Iwl5_fTMxRJelxbnn_RJW3eJ_Q_w9Su2Dx3ltZx832Ea0bKwp1h8lj9AHMuQdq53AHOooG516smKiEL39z9weQTTpXIDS-5zArvGPnl19vt1tvDn_7Eu8-9x0S02CZpzubeXOs5EoRvMs7-iLksjpyLqfdI2SiCM7fNyXQR-L3RdA7Q" id="707" name="Google Shape;707;g2dfe4d4cd1a_0_4023"/>
          <p:cNvPicPr preferRelativeResize="0"/>
          <p:nvPr/>
        </p:nvPicPr>
        <p:blipFill rotWithShape="1">
          <a:blip r:embed="rId3">
            <a:alphaModFix/>
          </a:blip>
          <a:srcRect b="0" l="0" r="0" t="0"/>
          <a:stretch/>
        </p:blipFill>
        <p:spPr>
          <a:xfrm>
            <a:off x="5647796" y="1519314"/>
            <a:ext cx="2934758" cy="202498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dfe4d4cd1a_0_4137"/>
          <p:cNvSpPr/>
          <p:nvPr/>
        </p:nvSpPr>
        <p:spPr>
          <a:xfrm>
            <a:off x="220133" y="365152"/>
            <a:ext cx="8695200" cy="178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La Documentación: Nuestra Guía</a:t>
            </a:r>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13" name="Google Shape;713;g2dfe4d4cd1a_0_4137"/>
          <p:cNvSpPr/>
          <p:nvPr/>
        </p:nvSpPr>
        <p:spPr>
          <a:xfrm>
            <a:off x="143931" y="1136997"/>
            <a:ext cx="8424300" cy="1446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ES" sz="2000" u="none" cap="none" strike="noStrike">
                <a:solidFill>
                  <a:srgbClr val="000000"/>
                </a:solidFill>
                <a:latin typeface="Arial"/>
                <a:ea typeface="Arial"/>
                <a:cs typeface="Arial"/>
                <a:sym typeface="Arial"/>
              </a:rPr>
              <a:t>La documentación te indicará cuál es la mejor manera de usar los recursos que esta herramienta te ofrece.</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14" name="Google Shape;714;g2dfe4d4cd1a_0_4137"/>
          <p:cNvSpPr/>
          <p:nvPr/>
        </p:nvSpPr>
        <p:spPr>
          <a:xfrm>
            <a:off x="702734" y="2581152"/>
            <a:ext cx="7958700" cy="163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Existen</a:t>
            </a:r>
            <a:r>
              <a:rPr b="0" i="0" lang="es-ES" sz="1400" u="none" cap="none" strike="noStrike">
                <a:solidFill>
                  <a:srgbClr val="000000"/>
                </a:solidFill>
                <a:latin typeface="Arial"/>
                <a:ea typeface="Arial"/>
                <a:cs typeface="Arial"/>
                <a:sym typeface="Arial"/>
              </a:rPr>
              <a:t> </a:t>
            </a:r>
            <a:r>
              <a:rPr b="0" i="0" lang="es-ES" sz="2000" u="none" cap="none" strike="noStrike">
                <a:solidFill>
                  <a:schemeClr val="dk1"/>
                </a:solidFill>
                <a:latin typeface="Nunito"/>
                <a:ea typeface="Nunito"/>
                <a:cs typeface="Nunito"/>
                <a:sym typeface="Nunito"/>
              </a:rPr>
              <a:t>muchas páginas que te ayudarán a encontrar el componente de Bootstrap que necesitás. Una de ella es </a:t>
            </a:r>
            <a:r>
              <a:rPr b="0" i="0" lang="es-ES" sz="2000" u="sng" cap="none" strike="noStrike">
                <a:solidFill>
                  <a:schemeClr val="dk1"/>
                </a:solidFill>
                <a:latin typeface="Nunito"/>
                <a:ea typeface="Nunito"/>
                <a:cs typeface="Nunito"/>
                <a:sym typeface="Nunito"/>
                <a:hlinkClick r:id="rId3">
                  <a:extLst>
                    <a:ext uri="{A12FA001-AC4F-418D-AE19-62706E023703}">
                      <ahyp:hlinkClr val="tx"/>
                    </a:ext>
                  </a:extLst>
                </a:hlinkClick>
              </a:rPr>
              <a:t>HackerThemes</a:t>
            </a:r>
            <a:r>
              <a:rPr b="0" i="0" lang="es-ES" sz="2000" u="none" cap="none" strike="noStrike">
                <a:solidFill>
                  <a:schemeClr val="dk1"/>
                </a:solidFill>
                <a:latin typeface="Nunito"/>
                <a:ea typeface="Nunito"/>
                <a:cs typeface="Nunito"/>
                <a:sym typeface="Nunito"/>
              </a:rPr>
              <a:t>, que los agrupa visualmente con todas sus variantes. Tené en cuenta que algunos de estos componentes corresponden a una versión anterior de Bootstrap.</a:t>
            </a: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dfe4d4cd1a_0_425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20" name="Google Shape;720;g2dfe4d4cd1a_0_425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21" name="Google Shape;721;g2dfe4d4cd1a_0_425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22" name="Google Shape;722;g2dfe4d4cd1a_0_4251"/>
          <p:cNvPicPr preferRelativeResize="0"/>
          <p:nvPr/>
        </p:nvPicPr>
        <p:blipFill rotWithShape="1">
          <a:blip r:embed="rId3">
            <a:alphaModFix/>
          </a:blip>
          <a:srcRect b="0" l="0" r="0" t="0"/>
          <a:stretch/>
        </p:blipFill>
        <p:spPr>
          <a:xfrm>
            <a:off x="1" y="0"/>
            <a:ext cx="9143999" cy="459581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2dfe4d4cd1a_0_4366"/>
          <p:cNvSpPr/>
          <p:nvPr/>
        </p:nvSpPr>
        <p:spPr>
          <a:xfrm>
            <a:off x="220133" y="365152"/>
            <a:ext cx="8695200" cy="1785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 ¿Cómo se ve una página con Bootstrap?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28" name="Google Shape;728;g2dfe4d4cd1a_0_4366"/>
          <p:cNvSpPr/>
          <p:nvPr/>
        </p:nvSpPr>
        <p:spPr>
          <a:xfrm>
            <a:off x="4919133" y="1264989"/>
            <a:ext cx="3488400" cy="317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2000" u="none" cap="none" strike="noStrike">
                <a:solidFill>
                  <a:srgbClr val="000000"/>
                </a:solidFill>
                <a:latin typeface="Arial"/>
                <a:ea typeface="Arial"/>
                <a:cs typeface="Arial"/>
                <a:sym typeface="Arial"/>
              </a:rPr>
              <a:t>A continuación se visualiza un archivo html en el que se utilizan diferentes elementos, con las propiedades que brinda Bootstrap.</a:t>
            </a:r>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r>
              <a:rPr b="0" i="0" lang="es-ES" sz="2000" u="sng" cap="none" strike="noStrike">
                <a:solidFill>
                  <a:srgbClr val="000000"/>
                </a:solidFill>
                <a:latin typeface="Arial"/>
                <a:ea typeface="Arial"/>
                <a:cs typeface="Arial"/>
                <a:sym typeface="Arial"/>
                <a:hlinkClick r:id="rId3">
                  <a:extLst>
                    <a:ext uri="{A12FA001-AC4F-418D-AE19-62706E023703}">
                      <ahyp:hlinkClr val="tx"/>
                    </a:ext>
                  </a:extLst>
                </a:hlinkClick>
              </a:rPr>
              <a:t>https://codepen.io/anon/pen/BYyGKd/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pic>
        <p:nvPicPr>
          <p:cNvPr descr="https://lh5.googleusercontent.com/tV0s3Sco8UtRPqfyJ73jxKCiI_B1fnODvz5bKJKg1UjXcer301mXrzQWacXgJMNH6I5lJy5WaF6UE4QlekNSBxDITrOo1tFT8_WwV_vFk3TPgH3ahpwXCODz68lZuzrBBJrc-Hgs5_WiE8gda1dZYlO4AZnWleJFjKKEFxuDwjErLrYYmI2NrA" id="729" name="Google Shape;729;g2dfe4d4cd1a_0_4366"/>
          <p:cNvPicPr preferRelativeResize="0"/>
          <p:nvPr/>
        </p:nvPicPr>
        <p:blipFill rotWithShape="1">
          <a:blip r:embed="rId4">
            <a:alphaModFix/>
          </a:blip>
          <a:srcRect b="0" l="0" r="0" t="0"/>
          <a:stretch/>
        </p:blipFill>
        <p:spPr>
          <a:xfrm>
            <a:off x="364066" y="1946804"/>
            <a:ext cx="4487571" cy="26505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2dfe4d4cd1a_0_448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35" name="Google Shape;735;g2dfe4d4cd1a_0_448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36" name="Google Shape;736;g2dfe4d4cd1a_0_448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37" name="Google Shape;737;g2dfe4d4cd1a_0_4480"/>
          <p:cNvPicPr preferRelativeResize="0"/>
          <p:nvPr/>
        </p:nvPicPr>
        <p:blipFill rotWithShape="1">
          <a:blip r:embed="rId3">
            <a:alphaModFix/>
          </a:blip>
          <a:srcRect b="0" l="0" r="0" t="0"/>
          <a:stretch/>
        </p:blipFill>
        <p:spPr>
          <a:xfrm>
            <a:off x="135467" y="101600"/>
            <a:ext cx="8932333" cy="4508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2dfe4d4cd1a_0_459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43" name="Google Shape;743;g2dfe4d4cd1a_0_459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44" name="Google Shape;744;g2dfe4d4cd1a_0_459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45" name="Google Shape;745;g2dfe4d4cd1a_0_4595"/>
          <p:cNvPicPr preferRelativeResize="0"/>
          <p:nvPr/>
        </p:nvPicPr>
        <p:blipFill rotWithShape="1">
          <a:blip r:embed="rId3">
            <a:alphaModFix/>
          </a:blip>
          <a:srcRect b="0" l="0" r="0" t="0"/>
          <a:stretch/>
        </p:blipFill>
        <p:spPr>
          <a:xfrm>
            <a:off x="168004" y="186266"/>
            <a:ext cx="8618811" cy="443812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2dfe4d4cd1a_0_47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51" name="Google Shape;751;g2dfe4d4cd1a_0_471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52" name="Google Shape;752;g2dfe4d4cd1a_0_471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53" name="Google Shape;753;g2dfe4d4cd1a_0_4710"/>
          <p:cNvPicPr preferRelativeResize="0"/>
          <p:nvPr/>
        </p:nvPicPr>
        <p:blipFill rotWithShape="1">
          <a:blip r:embed="rId3">
            <a:alphaModFix/>
          </a:blip>
          <a:srcRect b="0" l="0" r="0" t="0"/>
          <a:stretch/>
        </p:blipFill>
        <p:spPr>
          <a:xfrm>
            <a:off x="328613" y="279400"/>
            <a:ext cx="8486775" cy="43402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g2dfe4d4cd1a_0_482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59" name="Google Shape;759;g2dfe4d4cd1a_0_482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60" name="Google Shape;760;g2dfe4d4cd1a_0_482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61" name="Google Shape;761;g2dfe4d4cd1a_0_4825"/>
          <p:cNvPicPr preferRelativeResize="0"/>
          <p:nvPr/>
        </p:nvPicPr>
        <p:blipFill rotWithShape="1">
          <a:blip r:embed="rId3">
            <a:alphaModFix/>
          </a:blip>
          <a:srcRect b="0" l="0" r="0" t="0"/>
          <a:stretch/>
        </p:blipFill>
        <p:spPr>
          <a:xfrm>
            <a:off x="338138" y="314325"/>
            <a:ext cx="8467725" cy="436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dfe4d4cd1a_0_3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800"/>
              </a:spcBef>
              <a:spcAft>
                <a:spcPts val="0"/>
              </a:spcAft>
              <a:buNone/>
            </a:pPr>
            <a:r>
              <a:rPr lang="es-ES" sz="2000">
                <a:solidFill>
                  <a:srgbClr val="000000"/>
                </a:solidFill>
                <a:latin typeface="Arial"/>
                <a:ea typeface="Arial"/>
                <a:cs typeface="Arial"/>
                <a:sym typeface="Arial"/>
              </a:rPr>
              <a:t>CSS </a:t>
            </a:r>
            <a:r>
              <a:rPr lang="es-ES" sz="2000">
                <a:solidFill>
                  <a:srgbClr val="188038"/>
                </a:solidFill>
                <a:latin typeface="Roboto Mono"/>
                <a:ea typeface="Roboto Mono"/>
                <a:cs typeface="Roboto Mono"/>
                <a:sym typeface="Roboto Mono"/>
              </a:rPr>
              <a:t>clearfix</a:t>
            </a:r>
            <a:endParaRPr sz="5000"/>
          </a:p>
        </p:txBody>
      </p:sp>
      <p:sp>
        <p:nvSpPr>
          <p:cNvPr id="231" name="Google Shape;231;g2dfe4d4cd1a_0_32"/>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500">
                <a:solidFill>
                  <a:srgbClr val="000000"/>
                </a:solidFill>
                <a:latin typeface="Arial"/>
                <a:ea typeface="Arial"/>
                <a:cs typeface="Arial"/>
                <a:sym typeface="Arial"/>
              </a:rPr>
              <a:t>: Este es un método común para solucionar el problema de desbordamiento causado por elementos flotantes. Asegura que el contenedor se expanda para incluir todos sus hijos flotantes, evitando así que el contenido siguiente se superponga o se desplace incorrectamente.</a:t>
            </a:r>
            <a:endParaRPr sz="22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2dfe4d4cd1a_0_494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67" name="Google Shape;767;g2dfe4d4cd1a_0_494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68" name="Google Shape;768;g2dfe4d4cd1a_0_494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69" name="Google Shape;769;g2dfe4d4cd1a_0_4940"/>
          <p:cNvPicPr preferRelativeResize="0"/>
          <p:nvPr/>
        </p:nvPicPr>
        <p:blipFill rotWithShape="1">
          <a:blip r:embed="rId3">
            <a:alphaModFix/>
          </a:blip>
          <a:srcRect b="0" l="0" r="0" t="0"/>
          <a:stretch/>
        </p:blipFill>
        <p:spPr>
          <a:xfrm>
            <a:off x="433388" y="337608"/>
            <a:ext cx="8277225" cy="42481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dfe4d4cd1a_0_5055"/>
          <p:cNvSpPr/>
          <p:nvPr/>
        </p:nvSpPr>
        <p:spPr>
          <a:xfrm>
            <a:off x="220133" y="365152"/>
            <a:ext cx="86952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Componentes: Cards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75" name="Google Shape;775;g2dfe4d4cd1a_0_5055"/>
          <p:cNvSpPr/>
          <p:nvPr/>
        </p:nvSpPr>
        <p:spPr>
          <a:xfrm>
            <a:off x="4919133" y="1264989"/>
            <a:ext cx="3488400" cy="255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2000" u="none" cap="none" strike="noStrike">
                <a:solidFill>
                  <a:srgbClr val="000000"/>
                </a:solidFill>
                <a:latin typeface="Arial"/>
                <a:ea typeface="Arial"/>
                <a:cs typeface="Arial"/>
                <a:sym typeface="Arial"/>
              </a:rPr>
              <a:t>La </a:t>
            </a:r>
            <a:r>
              <a:rPr b="0" i="1" lang="es-ES" sz="2000" u="none" cap="none" strike="noStrike">
                <a:solidFill>
                  <a:srgbClr val="000000"/>
                </a:solidFill>
                <a:latin typeface="Arial"/>
                <a:ea typeface="Arial"/>
                <a:cs typeface="Arial"/>
                <a:sym typeface="Arial"/>
              </a:rPr>
              <a:t>card</a:t>
            </a:r>
            <a:r>
              <a:rPr b="0" i="0" lang="es-ES" sz="2000" u="none" cap="none" strike="noStrike">
                <a:solidFill>
                  <a:srgbClr val="000000"/>
                </a:solidFill>
                <a:latin typeface="Arial"/>
                <a:ea typeface="Arial"/>
                <a:cs typeface="Arial"/>
                <a:sym typeface="Arial"/>
              </a:rPr>
              <a:t> es un componente muy útil de Bootstrap. Se trata de un contenedor que tiene una imagen y una descripción debajo.</a:t>
            </a:r>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pic>
        <p:nvPicPr>
          <p:cNvPr id="776" name="Google Shape;776;g2dfe4d4cd1a_0_5055"/>
          <p:cNvPicPr preferRelativeResize="0"/>
          <p:nvPr/>
        </p:nvPicPr>
        <p:blipFill rotWithShape="1">
          <a:blip r:embed="rId3">
            <a:alphaModFix/>
          </a:blip>
          <a:srcRect b="0" l="0" r="0" t="0"/>
          <a:stretch/>
        </p:blipFill>
        <p:spPr>
          <a:xfrm>
            <a:off x="1007533" y="1264989"/>
            <a:ext cx="3064933" cy="294999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dfe4d4cd1a_0_5169"/>
          <p:cNvSpPr/>
          <p:nvPr/>
        </p:nvSpPr>
        <p:spPr>
          <a:xfrm>
            <a:off x="220133" y="365152"/>
            <a:ext cx="86952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Componentes: Cards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82" name="Google Shape;782;g2dfe4d4cd1a_0_5169"/>
          <p:cNvSpPr/>
          <p:nvPr/>
        </p:nvSpPr>
        <p:spPr>
          <a:xfrm>
            <a:off x="457201" y="1264989"/>
            <a:ext cx="8619000" cy="224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En la sección de componentes de Bootstrap, buscá (Ctrl+F) Cards. Allí verás diferentes ejemplos de tarjetas para que utilices la que quieras.</a:t>
            </a:r>
            <a:endParaRPr/>
          </a:p>
          <a:p>
            <a:pPr indent="0" lvl="0" marL="0" marR="0" rtl="0" algn="l">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Para incorporar el código de la tarjeta a tu HTML deberás copiar el código que te da Bootstrap en tu body. En el caso de esta tarjeta, el código es este:</a:t>
            </a:r>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pic>
        <p:nvPicPr>
          <p:cNvPr id="783" name="Google Shape;783;g2dfe4d4cd1a_0_5169"/>
          <p:cNvPicPr preferRelativeResize="0"/>
          <p:nvPr/>
        </p:nvPicPr>
        <p:blipFill rotWithShape="1">
          <a:blip r:embed="rId3">
            <a:alphaModFix/>
          </a:blip>
          <a:srcRect b="0" l="0" r="0" t="0"/>
          <a:stretch/>
        </p:blipFill>
        <p:spPr>
          <a:xfrm>
            <a:off x="1661584" y="2649745"/>
            <a:ext cx="6210300" cy="1724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dfe4d4cd1a_0_5283"/>
          <p:cNvSpPr/>
          <p:nvPr/>
        </p:nvSpPr>
        <p:spPr>
          <a:xfrm>
            <a:off x="220133" y="365152"/>
            <a:ext cx="8695200" cy="183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Componentes: Formularios</a:t>
            </a:r>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89" name="Google Shape;789;g2dfe4d4cd1a_0_5283"/>
          <p:cNvSpPr/>
          <p:nvPr/>
        </p:nvSpPr>
        <p:spPr>
          <a:xfrm>
            <a:off x="457201" y="1993123"/>
            <a:ext cx="8619000" cy="19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Bootstrap</a:t>
            </a:r>
            <a:r>
              <a:rPr b="0" i="0" lang="es-ES" sz="2000" u="none" cap="none" strike="noStrike">
                <a:solidFill>
                  <a:srgbClr val="000000"/>
                </a:solidFill>
                <a:latin typeface="Arial"/>
                <a:ea typeface="Arial"/>
                <a:cs typeface="Arial"/>
                <a:sym typeface="Arial"/>
              </a:rPr>
              <a:t> </a:t>
            </a:r>
            <a:r>
              <a:rPr b="0" i="0" lang="es-ES" sz="2000" u="none" cap="none" strike="noStrike">
                <a:solidFill>
                  <a:schemeClr val="dk1"/>
                </a:solidFill>
                <a:latin typeface="Nunito"/>
                <a:ea typeface="Nunito"/>
                <a:cs typeface="Nunito"/>
                <a:sym typeface="Nunito"/>
              </a:rPr>
              <a:t>nos ofrece muchas opciones de formularios para que reutilicemos. Esto, claramente, nos ahorrará mucho tiempo de desarrollo.</a:t>
            </a:r>
            <a:endParaRPr/>
          </a:p>
          <a:p>
            <a:pPr indent="0" lvl="0" marL="0" marR="0" rtl="0" algn="l">
              <a:lnSpc>
                <a:spcPct val="100000"/>
              </a:lnSpc>
              <a:spcBef>
                <a:spcPts val="0"/>
              </a:spcBef>
              <a:spcAft>
                <a:spcPts val="0"/>
              </a:spcAft>
              <a:buNone/>
            </a:pPr>
            <a:r>
              <a:rPr b="0" i="0" lang="es-ES" sz="2000" u="none" cap="none" strike="noStrike">
                <a:solidFill>
                  <a:schemeClr val="dk1"/>
                </a:solidFill>
                <a:latin typeface="Nunito"/>
                <a:ea typeface="Nunito"/>
                <a:cs typeface="Nunito"/>
                <a:sym typeface="Nunito"/>
              </a:rPr>
              <a:t>Para aprender a usarlos, seguí este paso a paso:</a:t>
            </a:r>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2dfe4d4cd1a_0_5396"/>
          <p:cNvSpPr/>
          <p:nvPr/>
        </p:nvSpPr>
        <p:spPr>
          <a:xfrm>
            <a:off x="220133" y="94219"/>
            <a:ext cx="8695200" cy="11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Componentes: Formularios</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95" name="Google Shape;795;g2dfe4d4cd1a_0_5396"/>
          <p:cNvSpPr/>
          <p:nvPr/>
        </p:nvSpPr>
        <p:spPr>
          <a:xfrm>
            <a:off x="296334" y="951723"/>
            <a:ext cx="8619000" cy="403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1400" u="none" cap="none" strike="noStrike">
                <a:solidFill>
                  <a:schemeClr val="dk1"/>
                </a:solidFill>
                <a:latin typeface="Nunito"/>
                <a:ea typeface="Nunito"/>
                <a:cs typeface="Nunito"/>
                <a:sym typeface="Nunito"/>
              </a:rPr>
              <a:t>Paso A Paso</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Buscá la sección Forms en Bootstrap. Si bien hay muchos formularios diferentes, usaremos Overview como ejemplo. Copiá su </a:t>
            </a:r>
            <a:r>
              <a:rPr b="0" i="0" lang="es-ES" sz="1400" u="sng" cap="none" strike="noStrike">
                <a:solidFill>
                  <a:schemeClr val="dk1"/>
                </a:solidFill>
                <a:latin typeface="Nunito"/>
                <a:ea typeface="Nunito"/>
                <a:cs typeface="Nunito"/>
                <a:sym typeface="Nunito"/>
                <a:hlinkClick r:id="rId3">
                  <a:extLst>
                    <a:ext uri="{A12FA001-AC4F-418D-AE19-62706E023703}">
                      <ahyp:hlinkClr val="tx"/>
                    </a:ext>
                  </a:extLst>
                </a:hlinkClick>
              </a:rPr>
              <a:t>código</a:t>
            </a:r>
            <a:r>
              <a:rPr b="0" i="0" lang="es-ES" sz="1400" u="none" cap="none" strike="noStrike">
                <a:solidFill>
                  <a:schemeClr val="dk1"/>
                </a:solidFill>
                <a:latin typeface="Nunito"/>
                <a:ea typeface="Nunito"/>
                <a:cs typeface="Nunito"/>
                <a:sym typeface="Nunito"/>
              </a:rPr>
              <a:t> y pegalo en tu HTML.</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Guardá los cambios y comprobá que se vean en tu browser.</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Envolvé el formulario en un div que tenga la clase container.</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Personalizá tu formulario. Agregá: </a:t>
            </a:r>
            <a:endParaRPr/>
          </a:p>
          <a:p>
            <a:pPr indent="-342900" lvl="2" marL="34290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Nunito"/>
                <a:ea typeface="Nunito"/>
                <a:cs typeface="Nunito"/>
                <a:sym typeface="Nunito"/>
              </a:rPr>
              <a:t>Un campo para el nombre, otro para el mail y uno para la contraseña.</a:t>
            </a:r>
            <a:endParaRPr/>
          </a:p>
          <a:p>
            <a:pPr indent="-342900" lvl="2" marL="342900" marR="0" rtl="0" algn="l">
              <a:lnSpc>
                <a:spcPct val="100000"/>
              </a:lnSpc>
              <a:spcBef>
                <a:spcPts val="0"/>
              </a:spcBef>
              <a:spcAft>
                <a:spcPts val="0"/>
              </a:spcAft>
              <a:buClr>
                <a:srgbClr val="000000"/>
              </a:buClr>
              <a:buSzPts val="1400"/>
              <a:buFont typeface="Arial"/>
              <a:buChar char="•"/>
            </a:pPr>
            <a:r>
              <a:rPr b="0" i="0" lang="es-ES" sz="1400" u="none" cap="none" strike="noStrike">
                <a:solidFill>
                  <a:schemeClr val="dk1"/>
                </a:solidFill>
                <a:latin typeface="Nunito"/>
                <a:ea typeface="Nunito"/>
                <a:cs typeface="Nunito"/>
                <a:sym typeface="Nunito"/>
              </a:rPr>
              <a:t>Un checkbox que diga "Acepto las bases y condiciones".</a:t>
            </a:r>
            <a:endParaRPr/>
          </a:p>
          <a:p>
            <a:pPr indent="-36830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Agregá en cada campo el atributo placeholder con una indicación para que el usuario sepa qué escribir.</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6. Cambiá el label del checkbox. Reemplazá su texto por "Acepto las bases y condiciones".</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7. Configurá </a:t>
            </a:r>
            <a:r>
              <a:rPr b="0" i="0" lang="es-ES" sz="1400" u="sng" cap="none" strike="noStrike">
                <a:solidFill>
                  <a:schemeClr val="dk1"/>
                </a:solidFill>
                <a:latin typeface="Nunito"/>
                <a:ea typeface="Nunito"/>
                <a:cs typeface="Nunito"/>
                <a:sym typeface="Nunito"/>
                <a:hlinkClick r:id="rId4">
                  <a:extLst>
                    <a:ext uri="{A12FA001-AC4F-418D-AE19-62706E023703}">
                      <ahyp:hlinkClr val="tx"/>
                    </a:ext>
                  </a:extLst>
                </a:hlinkClick>
              </a:rPr>
              <a:t>Formspree</a:t>
            </a:r>
            <a:r>
              <a:rPr b="0" i="0" lang="es-ES" sz="1400" u="none" cap="none" strike="noStrike">
                <a:solidFill>
                  <a:schemeClr val="dk1"/>
                </a:solidFill>
                <a:latin typeface="Nunito"/>
                <a:ea typeface="Nunito"/>
                <a:cs typeface="Nunito"/>
                <a:sym typeface="Nunito"/>
              </a:rPr>
              <a:t> y comprobá que se envíe la información correctamente.</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ES" sz="1400" u="none" cap="none" strike="noStrike">
                <a:solidFill>
                  <a:schemeClr val="dk1"/>
                </a:solidFill>
                <a:latin typeface="Nunito"/>
                <a:ea typeface="Nunito"/>
                <a:cs typeface="Nunito"/>
                <a:sym typeface="Nunito"/>
              </a:rPr>
              <a:t>8. Agregá a cada input el nombre de su campo. Usá el atributo name.</a:t>
            </a:r>
            <a:endParaRPr/>
          </a:p>
          <a:p>
            <a:pPr indent="0" lvl="0" marL="0" marR="0" rtl="0" algn="l">
              <a:lnSpc>
                <a:spcPct val="100000"/>
              </a:lnSpc>
              <a:spcBef>
                <a:spcPts val="0"/>
              </a:spcBef>
              <a:spcAft>
                <a:spcPts val="0"/>
              </a:spcAft>
              <a:buNone/>
            </a:pPr>
            <a:br>
              <a:rPr b="0" i="0" lang="es-ES" sz="2000" u="none" cap="none" strike="noStrike">
                <a:solidFill>
                  <a:srgbClr val="000000"/>
                </a:solidFill>
                <a:latin typeface="Arial"/>
                <a:ea typeface="Arial"/>
                <a:cs typeface="Arial"/>
                <a:sym typeface="Arial"/>
              </a:rPr>
            </a:br>
            <a:br>
              <a:rPr b="0" i="0" lang="es-ES"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2dfe4d4cd1a_0_5509"/>
          <p:cNvSpPr/>
          <p:nvPr/>
        </p:nvSpPr>
        <p:spPr>
          <a:xfrm>
            <a:off x="220133" y="94219"/>
            <a:ext cx="8695200" cy="183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Componentes: Carrusel</a:t>
            </a:r>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01" name="Google Shape;801;g2dfe4d4cd1a_0_5509"/>
          <p:cNvSpPr/>
          <p:nvPr/>
        </p:nvSpPr>
        <p:spPr>
          <a:xfrm>
            <a:off x="296334" y="951723"/>
            <a:ext cx="8619000" cy="153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800" u="none" cap="none" strike="noStrike">
                <a:solidFill>
                  <a:schemeClr val="dk1"/>
                </a:solidFill>
                <a:latin typeface="Nunito"/>
                <a:ea typeface="Nunito"/>
                <a:cs typeface="Nunito"/>
                <a:sym typeface="Nunito"/>
              </a:rPr>
              <a:t>Un componente muy usado en el diseño web es el carrusel (carousel en inglés). Como su nombre lo describe, es un pieza que permite recorrer distintos elementos (como fotos, diseños, textos, etc.).</a:t>
            </a:r>
            <a:br>
              <a:rPr b="0" i="0" lang="es-ES" sz="2000" u="none" cap="none" strike="noStrike">
                <a:solidFill>
                  <a:srgbClr val="000000"/>
                </a:solidFill>
                <a:latin typeface="Arial"/>
                <a:ea typeface="Arial"/>
                <a:cs typeface="Arial"/>
                <a:sym typeface="Arial"/>
              </a:rPr>
            </a:br>
            <a:br>
              <a:rPr b="0" i="0" lang="es-ES"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sp>
        <p:nvSpPr>
          <p:cNvPr id="802" name="Google Shape;802;g2dfe4d4cd1a_0_5509"/>
          <p:cNvSpPr/>
          <p:nvPr/>
        </p:nvSpPr>
        <p:spPr>
          <a:xfrm>
            <a:off x="605367" y="2481793"/>
            <a:ext cx="80010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800" u="none" cap="none" strike="noStrike">
                <a:solidFill>
                  <a:schemeClr val="dk1"/>
                </a:solidFill>
                <a:latin typeface="Nunito"/>
                <a:ea typeface="Nunito"/>
                <a:cs typeface="Nunito"/>
                <a:sym typeface="Nunito"/>
              </a:rPr>
              <a:t>📚 El carrusel es una presentación de diapositivas para recorrer una serie de contenido, construido con transformaciones CSS 3D y un poco de JavaScript.</a:t>
            </a:r>
            <a:endParaRPr/>
          </a:p>
          <a:p>
            <a:pPr indent="0" lvl="0" marL="0" marR="0" rtl="0" algn="l">
              <a:lnSpc>
                <a:spcPct val="100000"/>
              </a:lnSpc>
              <a:spcBef>
                <a:spcPts val="0"/>
              </a:spcBef>
              <a:spcAft>
                <a:spcPts val="0"/>
              </a:spcAft>
              <a:buNone/>
            </a:pPr>
            <a:r>
              <a:rPr b="0" i="0" lang="es-ES" sz="1800" u="none" cap="none" strike="noStrike">
                <a:solidFill>
                  <a:schemeClr val="dk1"/>
                </a:solidFill>
                <a:latin typeface="Nunito"/>
                <a:ea typeface="Nunito"/>
                <a:cs typeface="Nunito"/>
                <a:sym typeface="Nunito"/>
              </a:rPr>
              <a:t>Funciona con una serie de imágenes, texto o marcado personalizado. También incluye soporte para controles e indicadores para avanzar o retroceder</a:t>
            </a:r>
            <a:r>
              <a:rPr b="0" i="0" lang="es-E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3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Diseñar Un Sitio </a:t>
            </a:r>
            <a:r>
              <a:rPr i="1" lang="es-ES"/>
              <a:t>Responsive</a:t>
            </a:r>
            <a:br>
              <a:rPr lang="es-ES"/>
            </a:br>
            <a:endParaRPr/>
          </a:p>
        </p:txBody>
      </p:sp>
      <p:sp>
        <p:nvSpPr>
          <p:cNvPr id="808" name="Google Shape;808;p36"/>
          <p:cNvSpPr txBox="1"/>
          <p:nvPr>
            <p:ph idx="1" type="subTitle"/>
          </p:nvPr>
        </p:nvSpPr>
        <p:spPr>
          <a:xfrm>
            <a:off x="1143000" y="2298356"/>
            <a:ext cx="6858000" cy="1373024"/>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Como vimos anteriormente, Bootstrap está armado con el concepto </a:t>
            </a:r>
            <a:r>
              <a:rPr b="1" i="1" lang="es-ES"/>
              <a:t>mobile-first</a:t>
            </a:r>
            <a:r>
              <a:rPr lang="es-ES"/>
              <a:t> y, casi siempre, se va a ver bien en celulares. Sin embargo, podés diseñar un sitio con indicaciones específicas para cada dispositivo (</a:t>
            </a:r>
            <a:r>
              <a:rPr i="1" lang="es-ES"/>
              <a:t>tablets, desktops y celulares</a:t>
            </a:r>
            <a:r>
              <a:rPr lang="es-ES"/>
              <a:t>).</a:t>
            </a:r>
            <a:endParaRPr/>
          </a:p>
          <a:p>
            <a:pPr indent="-361950" lvl="0" marL="457200" rtl="0" algn="ctr">
              <a:lnSpc>
                <a:spcPct val="90000"/>
              </a:lnSpc>
              <a:spcBef>
                <a:spcPts val="800"/>
              </a:spcBef>
              <a:spcAft>
                <a:spcPts val="0"/>
              </a:spcAft>
              <a:buClr>
                <a:schemeClr val="dk1"/>
              </a:buClr>
              <a:buSzPct val="108108"/>
              <a:buNone/>
            </a:pPr>
            <a:r>
              <a:rPr lang="es-ES"/>
              <a:t>Para esto, usaremos las dos letras que están antes del número en las columnas:</a:t>
            </a:r>
            <a:endParaRPr/>
          </a:p>
          <a:p>
            <a:pPr indent="-361950" lvl="0" marL="457200" rtl="0" algn="ctr">
              <a:lnSpc>
                <a:spcPct val="90000"/>
              </a:lnSpc>
              <a:spcBef>
                <a:spcPts val="800"/>
              </a:spcBef>
              <a:spcAft>
                <a:spcPts val="0"/>
              </a:spcAft>
              <a:buClr>
                <a:schemeClr val="dk1"/>
              </a:buClr>
              <a:buSzPct val="108108"/>
              <a:buNone/>
            </a:pPr>
            <a:r>
              <a:t/>
            </a:r>
            <a:endParaRPr/>
          </a:p>
        </p:txBody>
      </p:sp>
      <p:pic>
        <p:nvPicPr>
          <p:cNvPr id="809" name="Google Shape;809;p36"/>
          <p:cNvPicPr preferRelativeResize="0"/>
          <p:nvPr/>
        </p:nvPicPr>
        <p:blipFill rotWithShape="1">
          <a:blip r:embed="rId3">
            <a:alphaModFix/>
          </a:blip>
          <a:srcRect b="0" l="0" r="0" t="0"/>
          <a:stretch/>
        </p:blipFill>
        <p:spPr>
          <a:xfrm>
            <a:off x="1171575" y="3705997"/>
            <a:ext cx="6800850" cy="647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15" name="Google Shape;815;p37"/>
          <p:cNvSpPr txBox="1"/>
          <p:nvPr>
            <p:ph idx="1" type="subTitle"/>
          </p:nvPr>
        </p:nvSpPr>
        <p:spPr>
          <a:xfrm>
            <a:off x="1192427" y="1935410"/>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La declaración </a:t>
            </a:r>
            <a:r>
              <a:rPr b="1" lang="es-ES"/>
              <a:t>col-md</a:t>
            </a:r>
            <a:r>
              <a:rPr lang="es-ES"/>
              <a:t> se conoce como </a:t>
            </a:r>
            <a:r>
              <a:rPr b="1" i="1" lang="es-ES"/>
              <a:t>class prefix</a:t>
            </a:r>
            <a:r>
              <a:rPr lang="es-ES"/>
              <a:t> y, junto con el valor en unidades, le indica a Bootstrap cómo se tiene que comportar según el tamaño de la pantalla (o del </a:t>
            </a:r>
            <a:r>
              <a:rPr i="1" lang="es-ES"/>
              <a:t>viewport</a:t>
            </a:r>
            <a:r>
              <a:rPr lang="es-ES"/>
              <a:t>, para ser más exactos).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8"/>
          <p:cNvSpPr txBox="1"/>
          <p:nvPr>
            <p:ph type="ctrTitle"/>
          </p:nvPr>
        </p:nvSpPr>
        <p:spPr>
          <a:xfrm>
            <a:off x="1052384" y="247134"/>
            <a:ext cx="6858000" cy="94371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i="1" lang="es-ES"/>
              <a:t>Grid Options</a:t>
            </a:r>
            <a:r>
              <a:rPr lang="es-ES"/>
              <a:t> de Bootstrap</a:t>
            </a:r>
            <a:br>
              <a:rPr lang="es-ES"/>
            </a:br>
            <a:endParaRPr/>
          </a:p>
        </p:txBody>
      </p:sp>
      <p:sp>
        <p:nvSpPr>
          <p:cNvPr id="821" name="Google Shape;821;p38"/>
          <p:cNvSpPr txBox="1"/>
          <p:nvPr>
            <p:ph idx="1" type="subTitle"/>
          </p:nvPr>
        </p:nvSpPr>
        <p:spPr>
          <a:xfrm>
            <a:off x="1126525" y="873212"/>
            <a:ext cx="6858000" cy="3253946"/>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En la documentación Bootstrap sobre el Grid System hay una sección llamada </a:t>
            </a:r>
            <a:r>
              <a:rPr b="1" lang="es-ES" u="sng">
                <a:solidFill>
                  <a:schemeClr val="hlink"/>
                </a:solidFill>
                <a:hlinkClick r:id="rId3"/>
              </a:rPr>
              <a:t>"Grid Options"</a:t>
            </a:r>
            <a:r>
              <a:rPr lang="es-ES"/>
              <a:t>. En ella, están los 4 tipos de valores que le podés dar al </a:t>
            </a:r>
            <a:r>
              <a:rPr i="1" lang="es-ES"/>
              <a:t>class prefix</a:t>
            </a:r>
            <a:r>
              <a:rPr lang="es-ES"/>
              <a:t> de las columnas:</a:t>
            </a:r>
            <a:endParaRPr/>
          </a:p>
          <a:p>
            <a:pPr indent="-361950" lvl="0" marL="457200" rtl="0" algn="l">
              <a:lnSpc>
                <a:spcPct val="90000"/>
              </a:lnSpc>
              <a:spcBef>
                <a:spcPts val="800"/>
              </a:spcBef>
              <a:spcAft>
                <a:spcPts val="0"/>
              </a:spcAft>
              <a:buSzPct val="108108"/>
              <a:buFont typeface="Arial"/>
              <a:buAutoNum type="arabicPeriod"/>
            </a:pPr>
            <a:r>
              <a:rPr b="1" lang="es-ES"/>
              <a:t>col-#</a:t>
            </a:r>
            <a:r>
              <a:rPr lang="es-ES"/>
              <a:t>: para </a:t>
            </a:r>
            <a:r>
              <a:rPr i="1" lang="es-ES"/>
              <a:t>viewports</a:t>
            </a:r>
            <a:r>
              <a:rPr lang="es-ES"/>
              <a:t> menores a 576px de ancho (celulares).</a:t>
            </a:r>
            <a:endParaRPr/>
          </a:p>
          <a:p>
            <a:pPr indent="-361950" lvl="0" marL="457200" rtl="0" algn="l">
              <a:lnSpc>
                <a:spcPct val="90000"/>
              </a:lnSpc>
              <a:spcBef>
                <a:spcPts val="800"/>
              </a:spcBef>
              <a:spcAft>
                <a:spcPts val="0"/>
              </a:spcAft>
              <a:buSzPct val="108108"/>
              <a:buFont typeface="Arial"/>
              <a:buAutoNum type="arabicPeriod"/>
            </a:pPr>
            <a:r>
              <a:rPr b="1" lang="es-ES"/>
              <a:t>col-sm-#</a:t>
            </a:r>
            <a:r>
              <a:rPr lang="es-ES"/>
              <a:t>: para </a:t>
            </a:r>
            <a:r>
              <a:rPr i="1" lang="es-ES"/>
              <a:t>viewports</a:t>
            </a:r>
            <a:r>
              <a:rPr lang="es-ES"/>
              <a:t> que midan igual o más que 576px de ancho (celulares).</a:t>
            </a:r>
            <a:endParaRPr/>
          </a:p>
          <a:p>
            <a:pPr indent="-361950" lvl="0" marL="457200" rtl="0" algn="l">
              <a:lnSpc>
                <a:spcPct val="90000"/>
              </a:lnSpc>
              <a:spcBef>
                <a:spcPts val="800"/>
              </a:spcBef>
              <a:spcAft>
                <a:spcPts val="0"/>
              </a:spcAft>
              <a:buSzPct val="108108"/>
              <a:buFont typeface="Arial"/>
              <a:buAutoNum type="arabicPeriod"/>
            </a:pPr>
            <a:r>
              <a:rPr b="1" lang="es-ES"/>
              <a:t>col-md-#</a:t>
            </a:r>
            <a:r>
              <a:rPr lang="es-ES"/>
              <a:t>: para </a:t>
            </a:r>
            <a:r>
              <a:rPr i="1" lang="es-ES"/>
              <a:t>viewports</a:t>
            </a:r>
            <a:r>
              <a:rPr lang="es-ES"/>
              <a:t> que midan igual o más de 768px de ancho (</a:t>
            </a:r>
            <a:r>
              <a:rPr i="1" lang="es-ES"/>
              <a:t>tablets</a:t>
            </a:r>
            <a:r>
              <a:rPr lang="es-ES"/>
              <a:t>).</a:t>
            </a:r>
            <a:endParaRPr/>
          </a:p>
          <a:p>
            <a:pPr indent="-361950" lvl="0" marL="457200" rtl="0" algn="l">
              <a:lnSpc>
                <a:spcPct val="90000"/>
              </a:lnSpc>
              <a:spcBef>
                <a:spcPts val="800"/>
              </a:spcBef>
              <a:spcAft>
                <a:spcPts val="0"/>
              </a:spcAft>
              <a:buSzPct val="108108"/>
              <a:buFont typeface="Arial"/>
              <a:buAutoNum type="arabicPeriod"/>
            </a:pPr>
            <a:r>
              <a:rPr b="1" lang="es-ES"/>
              <a:t>col-lg-#</a:t>
            </a:r>
            <a:r>
              <a:rPr lang="es-ES"/>
              <a:t>: para </a:t>
            </a:r>
            <a:r>
              <a:rPr i="1" lang="es-ES"/>
              <a:t>viewports</a:t>
            </a:r>
            <a:r>
              <a:rPr lang="es-ES"/>
              <a:t> que midan igual o más de 992px de ancho (</a:t>
            </a:r>
            <a:r>
              <a:rPr i="1" lang="es-ES"/>
              <a:t>laptops</a:t>
            </a:r>
            <a:r>
              <a:rPr lang="es-ES"/>
              <a:t>).</a:t>
            </a:r>
            <a:endParaRPr/>
          </a:p>
          <a:p>
            <a:pPr indent="-361950" lvl="0" marL="457200" rtl="0" algn="l">
              <a:lnSpc>
                <a:spcPct val="90000"/>
              </a:lnSpc>
              <a:spcBef>
                <a:spcPts val="800"/>
              </a:spcBef>
              <a:spcAft>
                <a:spcPts val="0"/>
              </a:spcAft>
              <a:buSzPct val="108108"/>
              <a:buFont typeface="Arial"/>
              <a:buAutoNum type="arabicPeriod"/>
            </a:pPr>
            <a:r>
              <a:rPr b="1" lang="es-ES"/>
              <a:t>col-xl-#</a:t>
            </a:r>
            <a:r>
              <a:rPr lang="es-ES"/>
              <a:t>: para </a:t>
            </a:r>
            <a:r>
              <a:rPr i="1" lang="es-ES"/>
              <a:t>viewports</a:t>
            </a:r>
            <a:r>
              <a:rPr lang="es-ES"/>
              <a:t> que midan igual o más de 1200px de ancho (</a:t>
            </a:r>
            <a:r>
              <a:rPr i="1" lang="es-ES"/>
              <a:t>desktops</a:t>
            </a:r>
            <a:r>
              <a:rPr lang="es-ES"/>
              <a:t>).</a:t>
            </a:r>
            <a:endParaRPr/>
          </a:p>
          <a:p>
            <a:pPr indent="-361950" lvl="0" marL="457200" rtl="0" algn="ctr">
              <a:lnSpc>
                <a:spcPct val="90000"/>
              </a:lnSpc>
              <a:spcBef>
                <a:spcPts val="800"/>
              </a:spcBef>
              <a:spcAft>
                <a:spcPts val="0"/>
              </a:spcAft>
              <a:buClr>
                <a:schemeClr val="dk1"/>
              </a:buClr>
              <a:buSzPct val="108108"/>
              <a:buNone/>
            </a:pPr>
            <a:r>
              <a:t/>
            </a:r>
            <a:endParaRPr/>
          </a:p>
        </p:txBody>
      </p:sp>
      <p:pic>
        <p:nvPicPr>
          <p:cNvPr id="822" name="Google Shape;822;p38"/>
          <p:cNvPicPr preferRelativeResize="0"/>
          <p:nvPr/>
        </p:nvPicPr>
        <p:blipFill rotWithShape="1">
          <a:blip r:embed="rId4">
            <a:alphaModFix/>
          </a:blip>
          <a:srcRect b="0" l="0" r="0" t="0"/>
          <a:stretch/>
        </p:blipFill>
        <p:spPr>
          <a:xfrm>
            <a:off x="2008617" y="4143762"/>
            <a:ext cx="5324475" cy="4476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39"/>
          <p:cNvSpPr txBox="1"/>
          <p:nvPr>
            <p:ph idx="1" type="subTitle"/>
          </p:nvPr>
        </p:nvSpPr>
        <p:spPr>
          <a:xfrm>
            <a:off x="1060622" y="534978"/>
            <a:ext cx="6858000" cy="374046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En caso de querer darle indicaciones precisas al navegador para que el sitio se vea de una determinada manera en cada </a:t>
            </a:r>
            <a:r>
              <a:rPr i="1" lang="es-ES"/>
              <a:t>viewport</a:t>
            </a:r>
            <a:r>
              <a:rPr lang="es-ES"/>
              <a:t>, deberás declarar los distintos </a:t>
            </a:r>
            <a:r>
              <a:rPr b="1" i="1" lang="es-ES"/>
              <a:t>class prefix</a:t>
            </a:r>
            <a:r>
              <a:rPr lang="es-ES"/>
              <a:t> con la unidad asignada, uno detrás del otro.</a:t>
            </a:r>
            <a:endParaRPr/>
          </a:p>
          <a:p>
            <a:pPr indent="-361950" lvl="0" marL="457200" rtl="0" algn="ctr">
              <a:lnSpc>
                <a:spcPct val="90000"/>
              </a:lnSpc>
              <a:spcBef>
                <a:spcPts val="800"/>
              </a:spcBef>
              <a:spcAft>
                <a:spcPts val="0"/>
              </a:spcAft>
              <a:buClr>
                <a:schemeClr val="dk1"/>
              </a:buClr>
              <a:buSzPts val="1800"/>
              <a:buNone/>
            </a:pPr>
            <a:r>
              <a:rPr lang="es-ES"/>
              <a:t>Mirá este código:</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rPr lang="es-ES"/>
              <a:t>Por ejemplo, si quisiéramos que un sitio muestre la información en 3 columnas cuando se accede desde una notebook y en 1 columna cuando es ve desde un celular o tablet, deberíamos declarar cómo sería la distribución de unidades en cada caso, siguiendo estos pasos:</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828" name="Google Shape;828;p39"/>
          <p:cNvPicPr preferRelativeResize="0"/>
          <p:nvPr/>
        </p:nvPicPr>
        <p:blipFill rotWithShape="1">
          <a:blip r:embed="rId3">
            <a:alphaModFix/>
          </a:blip>
          <a:srcRect b="0" l="0" r="0" t="0"/>
          <a:stretch/>
        </p:blipFill>
        <p:spPr>
          <a:xfrm>
            <a:off x="1095375" y="1685797"/>
            <a:ext cx="6953250" cy="61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